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x.ac.uk/news/2019-10-24-happy-workers-are-13-more-productiv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05ead84f3d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05ead84f3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US" sz="900">
                <a:solidFill>
                  <a:schemeClr val="dk1"/>
                </a:solidFill>
              </a:rPr>
              <a:t>A survey was conducted among students and friends to determine the best intervention videos to use in our dataset.</a:t>
            </a:r>
            <a:endParaRPr sz="900">
              <a:solidFill>
                <a:schemeClr val="dk1"/>
              </a:solidFill>
            </a:endParaRPr>
          </a:p>
          <a:p>
            <a:pPr indent="0" lvl="0" marL="0" rtl="0" algn="l">
              <a:lnSpc>
                <a:spcPct val="120000"/>
              </a:lnSpc>
              <a:spcBef>
                <a:spcPts val="1000"/>
              </a:spcBef>
              <a:spcAft>
                <a:spcPts val="0"/>
              </a:spcAft>
              <a:buNone/>
            </a:pPr>
            <a:r>
              <a:rPr lang="en-US" sz="900">
                <a:solidFill>
                  <a:schemeClr val="dk1"/>
                </a:solidFill>
              </a:rPr>
              <a:t>The survey showed a large number of people responded to  anger by watching a funny video, listening to music, doing breathing exercise.</a:t>
            </a:r>
            <a:endParaRPr sz="9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US" sz="900">
                <a:solidFill>
                  <a:schemeClr val="dk1"/>
                </a:solidFill>
              </a:rPr>
              <a:t>We implemented playing videos in our web app, to intervene with an Angry user. </a:t>
            </a:r>
            <a:endParaRPr sz="9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US" sz="900">
                <a:solidFill>
                  <a:schemeClr val="dk1"/>
                </a:solidFill>
              </a:rPr>
              <a:t>There are also a significant # of people who responded with “other”. It would be nice if we could have included a spot for them to include what this other intervention would be, but this was a limitation of the survey. (Is this correct? If not might not want to mention.)</a:t>
            </a:r>
            <a:endParaRPr sz="900">
              <a:solidFill>
                <a:schemeClr val="dk1"/>
              </a:solidFill>
            </a:endParaRPr>
          </a:p>
          <a:p>
            <a:pPr indent="0" lvl="0" marL="0" rtl="0" algn="l">
              <a:lnSpc>
                <a:spcPct val="120000"/>
              </a:lnSpc>
              <a:spcBef>
                <a:spcPts val="100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5663829ec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105663829ec_3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4fa2780a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Make sure to mention that </a:t>
            </a:r>
            <a:r>
              <a:rPr lang="en-US"/>
              <a:t>the videos of the dataset match the % of intervention types prefered in the survey, and that they were ripped from youtube using youtubedl.py an open source program run at the command line that manages downloads from youtube and </a:t>
            </a:r>
            <a:r>
              <a:rPr lang="en-US"/>
              <a:t>various</a:t>
            </a:r>
            <a:r>
              <a:rPr lang="en-US"/>
              <a:t> other sites.  Also should probably mention that we originally weren’t sure what to do for happy users since we don’t want to change their emotion. We decided on simply displaying videos containing motivating messages in hopes that if the users are in a good mood then these messages might be more likely to get through to them/have an effect on them. This ties into one of the motivations for the app (or situations it could be used in) being to help students or workers achieve better scores/results on tests/evaluations/projects. </a:t>
            </a:r>
            <a:endParaRPr/>
          </a:p>
        </p:txBody>
      </p:sp>
      <p:sp>
        <p:nvSpPr>
          <p:cNvPr id="350" name="Google Shape;350;g104fa2780a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5663829ec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5663829ec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rPr lang="en-US" sz="900">
                <a:solidFill>
                  <a:schemeClr val="dk1"/>
                </a:solidFill>
              </a:rPr>
              <a:t>They include funny/cute animal videos, breathing exercises, and calming music with peaceful imagery.</a:t>
            </a:r>
            <a:endParaRPr sz="9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US" sz="900">
                <a:solidFill>
                  <a:schemeClr val="dk1"/>
                </a:solidFill>
              </a:rPr>
              <a:t>Most were ripped from youtube using youtubedl.py, and converted if necessary using free converter at https://www.freeconvert.com/mp4-converter</a:t>
            </a:r>
            <a:endParaRPr sz="9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5663829ec_3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05663829e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solidFill>
                  <a:schemeClr val="dk1"/>
                </a:solidFill>
              </a:rPr>
              <a:t>Here is where we can add all the images we collected and the results (if we tried to  look angry did it think we were angry? ).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400">
                <a:solidFill>
                  <a:schemeClr val="dk1"/>
                </a:solidFill>
                <a:latin typeface="Twentieth Century"/>
                <a:ea typeface="Twentieth Century"/>
                <a:cs typeface="Twentieth Century"/>
                <a:sym typeface="Twentieth Century"/>
              </a:rPr>
              <a:t>If a follow-up task is involved how did they do (compared to those who didn’t receive the intervention)?</a:t>
            </a:r>
            <a:endParaRPr sz="1400">
              <a:solidFill>
                <a:schemeClr val="dk1"/>
              </a:solidFill>
              <a:latin typeface="Twentieth Century"/>
              <a:ea typeface="Twentieth Century"/>
              <a:cs typeface="Twentieth Century"/>
              <a:sym typeface="Twentieth Century"/>
            </a:endParaRPr>
          </a:p>
          <a:p>
            <a:pPr indent="-307975" lvl="0" marL="457200" rtl="0" algn="l">
              <a:lnSpc>
                <a:spcPct val="115000"/>
              </a:lnSpc>
              <a:spcBef>
                <a:spcPts val="0"/>
              </a:spcBef>
              <a:spcAft>
                <a:spcPts val="0"/>
              </a:spcAft>
              <a:buClr>
                <a:schemeClr val="dk1"/>
              </a:buClr>
              <a:buSzPts val="1250"/>
              <a:buChar char="➔"/>
            </a:pPr>
            <a:r>
              <a:rPr lang="en-US" sz="1400">
                <a:solidFill>
                  <a:schemeClr val="dk1"/>
                </a:solidFill>
                <a:latin typeface="Twentieth Century"/>
                <a:ea typeface="Twentieth Century"/>
                <a:cs typeface="Twentieth Century"/>
                <a:sym typeface="Twentieth Century"/>
              </a:rPr>
              <a:t>Research could be conducted where a control group is not given this intervention and a test group is, and they all complete th e same follow up task or examination. We could compare how the test group did overall compared to the control group, to evaluate how successful this intervention was in not only improving their mood (according to emopy), but also in the subsequent task at hand.</a:t>
            </a:r>
            <a:endParaRPr sz="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05ead84f3d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05ead84f3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Clr>
                <a:schemeClr val="dk1"/>
              </a:buClr>
              <a:buSzPts val="1100"/>
              <a:buFont typeface="Arial"/>
              <a:buNone/>
            </a:pPr>
            <a:r>
              <a:t/>
            </a:r>
            <a:endParaRPr sz="9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5ead84f3d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5ead84f3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we have face some </a:t>
            </a:r>
            <a:r>
              <a:rPr lang="en-US"/>
              <a:t>situations like</a:t>
            </a:r>
            <a:endParaRPr/>
          </a:p>
          <a:p>
            <a:pPr indent="-298450" lvl="0" marL="457200" rtl="0" algn="l">
              <a:spcBef>
                <a:spcPts val="0"/>
              </a:spcBef>
              <a:spcAft>
                <a:spcPts val="0"/>
              </a:spcAft>
              <a:buSzPts val="1100"/>
              <a:buAutoNum type="arabicPeriod"/>
            </a:pPr>
            <a:r>
              <a:rPr lang="en-US"/>
              <a:t>Since most users have Chrome as a browser, we ran into the issue of, starting videos with autoplay un-muted.</a:t>
            </a:r>
            <a:endParaRPr/>
          </a:p>
          <a:p>
            <a:pPr indent="0" lvl="0" marL="0" rtl="0" algn="l">
              <a:spcBef>
                <a:spcPts val="0"/>
              </a:spcBef>
              <a:spcAft>
                <a:spcPts val="0"/>
              </a:spcAft>
              <a:buNone/>
            </a:pPr>
            <a:r>
              <a:rPr lang="en-US"/>
              <a:t>            In google chrome this isn’t allowed (will only let you autoplay muted videos or play unmuted with controls/not autoplay). We needed to update chrome settings to get video to run autoplay and un-muted. Otherwise it appears with controls and the user needs to press play button to start it with audio. </a:t>
            </a:r>
            <a:endParaRPr/>
          </a:p>
          <a:p>
            <a:pPr indent="-298450" lvl="0" marL="457200" rtl="0" algn="l">
              <a:spcBef>
                <a:spcPts val="0"/>
              </a:spcBef>
              <a:spcAft>
                <a:spcPts val="0"/>
              </a:spcAft>
              <a:buSzPts val="1100"/>
              <a:buAutoNum type="arabicPeriod"/>
            </a:pPr>
            <a:r>
              <a:rPr lang="en-US"/>
              <a:t>Getting the active browser tab to close after intervention:</a:t>
            </a:r>
            <a:endParaRPr/>
          </a:p>
          <a:p>
            <a:pPr indent="0" lvl="0" marL="457200" rtl="0" algn="l">
              <a:spcBef>
                <a:spcPts val="0"/>
              </a:spcBef>
              <a:spcAft>
                <a:spcPts val="0"/>
              </a:spcAft>
              <a:buNone/>
            </a:pPr>
            <a:r>
              <a:rPr lang="en-US"/>
              <a:t>Since, we open the browser with flask not JavaScript we couldn’t find a way to close the current browser tab. We did find a way to close the browser using python, but it would close whole browser, not just active tab. </a:t>
            </a:r>
            <a:endParaRPr/>
          </a:p>
          <a:p>
            <a:pPr indent="0" lvl="0" marL="457200" rtl="0" algn="l">
              <a:spcBef>
                <a:spcPts val="0"/>
              </a:spcBef>
              <a:spcAft>
                <a:spcPts val="0"/>
              </a:spcAft>
              <a:buNone/>
            </a:pPr>
            <a:r>
              <a:rPr lang="en-US"/>
              <a:t>So, if a user had other tabs in opened in their browser, then they would all be closed and the user would become Angry again!!.</a:t>
            </a:r>
            <a:endParaRPr/>
          </a:p>
          <a:p>
            <a:pPr indent="0" lvl="0" marL="457200" rtl="0" algn="l">
              <a:spcBef>
                <a:spcPts val="0"/>
              </a:spcBef>
              <a:spcAft>
                <a:spcPts val="0"/>
              </a:spcAft>
              <a:buNone/>
            </a:pPr>
            <a:r>
              <a:rPr lang="en-US"/>
              <a:t>Through research, we found a potential solution called selenium that could be helpful for this problem, but given the time constraints we weren’t able to implement.</a:t>
            </a:r>
            <a:endParaRPr/>
          </a:p>
          <a:p>
            <a:pPr indent="-298450" lvl="0" marL="457200" rtl="0" algn="l">
              <a:spcBef>
                <a:spcPts val="0"/>
              </a:spcBef>
              <a:spcAft>
                <a:spcPts val="0"/>
              </a:spcAft>
              <a:buSzPts val="1100"/>
              <a:buAutoNum type="arabicPeriod"/>
            </a:pPr>
            <a:r>
              <a:rPr lang="en-US"/>
              <a:t>Setting final instructions for set up the application that works for Mac and Windows.</a:t>
            </a:r>
            <a:endParaRPr/>
          </a:p>
          <a:p>
            <a:pPr indent="0" lvl="0" marL="457200" rtl="0" algn="l">
              <a:spcBef>
                <a:spcPts val="0"/>
              </a:spcBef>
              <a:spcAft>
                <a:spcPts val="0"/>
              </a:spcAft>
              <a:buNone/>
            </a:pPr>
            <a:r>
              <a:rPr lang="en-US"/>
              <a:t>We faced couple hard situations where we have change setting instructions many times.</a:t>
            </a:r>
            <a:endParaRPr/>
          </a:p>
          <a:p>
            <a:pPr indent="-298450" lvl="0" marL="457200" rtl="0" algn="l">
              <a:spcBef>
                <a:spcPts val="0"/>
              </a:spcBef>
              <a:spcAft>
                <a:spcPts val="0"/>
              </a:spcAft>
              <a:buSzPts val="1100"/>
              <a:buAutoNum type="arabicPeriod"/>
            </a:pPr>
            <a:r>
              <a:rPr lang="en-US"/>
              <a:t>Collecting videos based on different Situation.</a:t>
            </a:r>
            <a:endParaRPr/>
          </a:p>
          <a:p>
            <a:pPr indent="0" lvl="0" marL="457200" rtl="0" algn="l">
              <a:spcBef>
                <a:spcPts val="0"/>
              </a:spcBef>
              <a:spcAft>
                <a:spcPts val="0"/>
              </a:spcAft>
              <a:buNone/>
            </a:pPr>
            <a:r>
              <a:rPr lang="en-US"/>
              <a:t>Intervention data like videos, music based on situations like students before exam, people at work.</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5ead84f3d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5ead84f3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Other </a:t>
            </a:r>
            <a:r>
              <a:rPr lang="en-US">
                <a:solidFill>
                  <a:schemeClr val="dk1"/>
                </a:solidFill>
              </a:rPr>
              <a:t>emotions</a:t>
            </a:r>
            <a:r>
              <a:rPr lang="en-US">
                <a:solidFill>
                  <a:schemeClr val="dk1"/>
                </a:solidFill>
              </a:rPr>
              <a:t> like </a:t>
            </a:r>
            <a:r>
              <a:rPr lang="en-US" sz="1200">
                <a:solidFill>
                  <a:srgbClr val="202124"/>
                </a:solidFill>
                <a:highlight>
                  <a:srgbClr val="FFFFFF"/>
                </a:highlight>
                <a:latin typeface="Roboto"/>
                <a:ea typeface="Roboto"/>
                <a:cs typeface="Roboto"/>
                <a:sym typeface="Roboto"/>
              </a:rPr>
              <a:t>fear, disgust, sadness can be used in future work.</a:t>
            </a:r>
            <a:r>
              <a:rPr b="1" lang="en-US" sz="1200">
                <a:solidFill>
                  <a:srgbClr val="202124"/>
                </a:solidFill>
                <a:highlight>
                  <a:srgbClr val="FFFFFF"/>
                </a:highlight>
                <a:latin typeface="Roboto"/>
                <a:ea typeface="Roboto"/>
                <a:cs typeface="Roboto"/>
                <a:sym typeface="Roboto"/>
              </a:rPr>
              <a:t> </a:t>
            </a:r>
            <a:r>
              <a:rPr lang="en-US">
                <a:solidFill>
                  <a:schemeClr val="dk1"/>
                </a:solidFill>
              </a:rPr>
              <a:t>In this current intervention project we are only determining an individual's emotion and playing a video/motivational quotes. However the overall intention is to create many different types of intervention based on individual interests. There are other types of interventions like self talk where you the intervention can turn on a recorder that acts a self talk listener where you can express your anger in words to make your mood better. Intervention by asking the individual to tell his/her preference or creating a conversation on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How are they feeling today ?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Is there a way we can make their mood better?</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Are they interested in talking to us about what's bothering them to be in this negative mood. </a:t>
            </a:r>
            <a:endParaRPr>
              <a:solidFill>
                <a:schemeClr val="dk1"/>
              </a:solidFill>
            </a:endParaRPr>
          </a:p>
          <a:p>
            <a:pPr indent="-298450" lvl="0" marL="457200" rtl="0" algn="l">
              <a:spcBef>
                <a:spcPts val="0"/>
              </a:spcBef>
              <a:spcAft>
                <a:spcPts val="0"/>
              </a:spcAft>
              <a:buClr>
                <a:schemeClr val="dk1"/>
              </a:buClr>
              <a:buSzPts val="1100"/>
              <a:buAutoNum type="arabicPeriod"/>
            </a:pPr>
            <a:r>
              <a:rPr lang="en-US">
                <a:solidFill>
                  <a:schemeClr val="dk1"/>
                </a:solidFill>
              </a:rPr>
              <a:t>how they want this intervention to be. The more data we collect the better interventions can be created based on individual inputs. IT can be more of an interactive tool that acts as an intervention.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05bd3f3ba8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05bd3f3ba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Maybe mention here we would have considered checking for sadness but there was no {sadness,happiness} or {sadness, ager, happiness} sets. If would have been interesting to be able to attempt intervention for sadness and anger in different ways to see if one approach works best for each specific emotion. This was one of the limitations (limit within </a:t>
            </a:r>
            <a:r>
              <a:rPr lang="en-US"/>
              <a:t>emopy</a:t>
            </a:r>
            <a:r>
              <a:rPr lang="en-US"/>
              <a:t> itself).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5ead84f3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a:t>
            </a:r>
            <a:r>
              <a:rPr lang="en-US"/>
              <a:t>e originally weren’t sure what to do with users who are already happy. One option was to simply not do anything (close app if initially detected happy). In the end we decided that we might want to take the opportunity to still intervene but instead of trying to make their mood improve, we could focus on motivating them. This ties in with one of the motivations for this application being improving the mood of students or workers to get a better performance out of them (be it a quiz, test, task, or project). People who are happy and not angry tend to be less stressed and perform better.</a:t>
            </a:r>
            <a:endParaRPr/>
          </a:p>
        </p:txBody>
      </p:sp>
      <p:sp>
        <p:nvSpPr>
          <p:cNvPr id="243" name="Google Shape;243;g105ead84f3d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5ead84f3d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5ead84f3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slide covers all the technologies used in our application.</a:t>
            </a:r>
            <a:endParaRPr/>
          </a:p>
          <a:p>
            <a:pPr indent="0" lvl="0" marL="0" rtl="0" algn="l">
              <a:spcBef>
                <a:spcPts val="0"/>
              </a:spcBef>
              <a:spcAft>
                <a:spcPts val="0"/>
              </a:spcAft>
              <a:buNone/>
            </a:pPr>
            <a:r>
              <a:rPr lang="en-US"/>
              <a:t>The reason we use JS is to give a better user interface, and allow for dynamic HTML. Future enhancements could incorporate user IO to get feedback from user (regarding what type of intervention they would prefer...music/funny video/sports video, or if they choose music ask what genre of music they prefer) then use that feedback to decide on how to intervene (what data to use).This is a single-page application: only includes one HTML file that is dynamically updated based on the results of EmoPy evaluation, and what state the user is at, in the running of the application.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05ead84f3d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05ead84f3d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5d68584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5d68584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since we aren’t </a:t>
            </a:r>
            <a:r>
              <a:rPr lang="en-US"/>
              <a:t>interested</a:t>
            </a:r>
            <a:r>
              <a:rPr lang="en-US"/>
              <a:t> in changing their affect, we instead focus on motivating them. We originally didn’t know what we wanted to do in this case, since the user is already in a good mood. Rather than not doing anything we choose to try to motivate them to see if this could help improve their performance in a subsequent task. The motivation is just general motivation to get the user to try their best, set high goals, and never give up. We are trying to get the users to live up to their full potential.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5d6858422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5d685842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5d6858422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5d685842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5d685842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5d685842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05ead84f3d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05ead84f3d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main purpose of this project is when we </a:t>
            </a:r>
            <a:r>
              <a:rPr lang="en-US"/>
              <a:t>thought</a:t>
            </a:r>
            <a:r>
              <a:rPr lang="en-US"/>
              <a:t> it would be a good idea to utilise the emopy </a:t>
            </a:r>
            <a:r>
              <a:rPr lang="en-US"/>
              <a:t>application</a:t>
            </a:r>
            <a:r>
              <a:rPr lang="en-US"/>
              <a:t> to act as an intervention tool. This intervention is mainly for the emotion “Anger”. We are focusing on anger since its one emotion that can be changed with help of an intervention.</a:t>
            </a:r>
            <a:endParaRPr/>
          </a:p>
          <a:p>
            <a:pPr indent="0" lvl="0" marL="0" rtl="0" algn="l">
              <a:spcBef>
                <a:spcPts val="0"/>
              </a:spcBef>
              <a:spcAft>
                <a:spcPts val="0"/>
              </a:spcAft>
              <a:buNone/>
            </a:pPr>
            <a:r>
              <a:rPr lang="en-US"/>
              <a:t>Real world scenarios: In school this tool can be used to determine the emotional status of a </a:t>
            </a:r>
            <a:r>
              <a:rPr lang="en-US"/>
              <a:t>student</a:t>
            </a:r>
            <a:r>
              <a:rPr lang="en-US"/>
              <a:t> </a:t>
            </a:r>
            <a:r>
              <a:rPr lang="en-US"/>
              <a:t>before</a:t>
            </a:r>
            <a:r>
              <a:rPr lang="en-US"/>
              <a:t> taking up an exam to calm their mood, Why this might be </a:t>
            </a:r>
            <a:r>
              <a:rPr lang="en-US"/>
              <a:t>helpful</a:t>
            </a:r>
            <a:r>
              <a:rPr lang="en-US"/>
              <a:t> for students </a:t>
            </a:r>
            <a:r>
              <a:rPr lang="en-US"/>
              <a:t>especially</a:t>
            </a:r>
            <a:r>
              <a:rPr lang="en-US"/>
              <a:t> is that when </a:t>
            </a:r>
            <a:r>
              <a:rPr lang="en-US"/>
              <a:t>children</a:t>
            </a:r>
            <a:r>
              <a:rPr lang="en-US"/>
              <a:t> are really young to determine their emotional </a:t>
            </a:r>
            <a:r>
              <a:rPr lang="en-US"/>
              <a:t>status</a:t>
            </a:r>
            <a:r>
              <a:rPr lang="en-US"/>
              <a:t> this tool might be a guide to intervene the emotion. Social Emotional Learning intervention. In </a:t>
            </a:r>
            <a:r>
              <a:rPr lang="en-US"/>
              <a:t>workplace</a:t>
            </a:r>
            <a:r>
              <a:rPr lang="en-US"/>
              <a:t> Happiness is the key if you are </a:t>
            </a:r>
            <a:r>
              <a:rPr lang="en-US"/>
              <a:t>angry</a:t>
            </a:r>
            <a:r>
              <a:rPr lang="en-US"/>
              <a:t> </a:t>
            </a:r>
            <a:r>
              <a:rPr lang="en-US"/>
              <a:t>it's</a:t>
            </a:r>
            <a:r>
              <a:rPr lang="en-US"/>
              <a:t> really tough to work productively. There is a research that says employees are 13% more productive when they are happy. This kind of </a:t>
            </a:r>
            <a:r>
              <a:rPr lang="en-US"/>
              <a:t>intervention</a:t>
            </a:r>
            <a:r>
              <a:rPr lang="en-US"/>
              <a:t> tool can  be useful to keep themself calm.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 </a:t>
            </a:r>
            <a:r>
              <a:rPr lang="en-US" sz="1350">
                <a:solidFill>
                  <a:srgbClr val="333333"/>
                </a:solidFill>
                <a:highlight>
                  <a:srgbClr val="FCFCFC"/>
                </a:highlight>
                <a:latin typeface="Georgia"/>
                <a:ea typeface="Georgia"/>
                <a:cs typeface="Georgia"/>
                <a:sym typeface="Georgia"/>
              </a:rPr>
              <a:t>A study at a British telecommunications firm run by </a:t>
            </a:r>
            <a:r>
              <a:rPr lang="en-US" sz="1350">
                <a:solidFill>
                  <a:srgbClr val="003891"/>
                </a:solidFill>
                <a:highlight>
                  <a:srgbClr val="FCFCFC"/>
                </a:highlight>
                <a:uFill>
                  <a:noFill/>
                </a:uFill>
                <a:latin typeface="Georgia"/>
                <a:ea typeface="Georgia"/>
                <a:cs typeface="Georgia"/>
                <a:sym typeface="Georgia"/>
                <a:hlinkClick r:id="rId2">
                  <a:extLst>
                    <a:ext uri="{A12FA001-AC4F-418D-AE19-62706E023703}">
                      <ahyp:hlinkClr val="tx"/>
                    </a:ext>
                  </a:extLst>
                </a:hlinkClick>
              </a:rPr>
              <a:t>Oxford University's Saïd Business School</a:t>
            </a:r>
            <a:r>
              <a:rPr lang="en-US" sz="1350">
                <a:solidFill>
                  <a:srgbClr val="333333"/>
                </a:solidFill>
                <a:highlight>
                  <a:srgbClr val="FCFCFC"/>
                </a:highlight>
                <a:latin typeface="Georgia"/>
                <a:ea typeface="Georgia"/>
                <a:cs typeface="Georgia"/>
                <a:sym typeface="Georgia"/>
              </a:rPr>
              <a:t> found that happy workers were 13% more productive. That research tracked 1,800 workers and their personal feelings of happiness over a series of weeks.       found here </a:t>
            </a:r>
            <a:endParaRPr sz="1350">
              <a:solidFill>
                <a:srgbClr val="333333"/>
              </a:solidFill>
              <a:highlight>
                <a:srgbClr val="FCFCFC"/>
              </a:highlight>
              <a:latin typeface="Georgia"/>
              <a:ea typeface="Georgia"/>
              <a:cs typeface="Georgia"/>
              <a:sym typeface="Georgia"/>
            </a:endParaRPr>
          </a:p>
          <a:p>
            <a:pPr indent="0" lvl="0" marL="0" rtl="0" algn="l">
              <a:spcBef>
                <a:spcPts val="0"/>
              </a:spcBef>
              <a:spcAft>
                <a:spcPts val="0"/>
              </a:spcAft>
              <a:buNone/>
            </a:pPr>
            <a:r>
              <a:rPr lang="en-US" sz="1350">
                <a:solidFill>
                  <a:srgbClr val="333333"/>
                </a:solidFill>
                <a:highlight>
                  <a:srgbClr val="FCFCFC"/>
                </a:highlight>
                <a:latin typeface="Georgia"/>
                <a:ea typeface="Georgia"/>
                <a:cs typeface="Georgia"/>
                <a:sym typeface="Georgia"/>
              </a:rPr>
              <a:t>https://www.forbes.com/sites/forbesagencycouncil/2021/04/16/if-you-want-to-be-more-productive-at-work-get-happy/?sh=4cf828307be2</a:t>
            </a:r>
            <a:endParaRPr>
              <a:solidFill>
                <a:schemeClr val="dk1"/>
              </a:solidFill>
            </a:endParaRPr>
          </a:p>
          <a:p>
            <a:pPr indent="0" lvl="0" marL="0" rtl="0" algn="l">
              <a:spcBef>
                <a:spcPts val="0"/>
              </a:spcBef>
              <a:spcAft>
                <a:spcPts val="0"/>
              </a:spcAft>
              <a:buClr>
                <a:schemeClr val="dk1"/>
              </a:buClr>
              <a:buSzPts val="1100"/>
              <a:buFont typeface="Arial"/>
              <a:buNone/>
            </a:pPr>
            <a:r>
              <a:t/>
            </a:r>
            <a:endParaRPr sz="1350">
              <a:solidFill>
                <a:srgbClr val="333333"/>
              </a:solidFill>
              <a:highlight>
                <a:srgbClr val="FCFCFC"/>
              </a:highlight>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2"/>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2"/>
          <p:cNvGrpSpPr/>
          <p:nvPr/>
        </p:nvGrpSpPr>
        <p:grpSpPr>
          <a:xfrm>
            <a:off x="0" y="0"/>
            <a:ext cx="2305051" cy="6858001"/>
            <a:chOff x="0" y="0"/>
            <a:chExt cx="2305051" cy="6858001"/>
          </a:xfrm>
        </p:grpSpPr>
        <p:sp>
          <p:nvSpPr>
            <p:cNvPr id="55" name="Google Shape;55;p2"/>
            <p:cNvSpPr/>
            <p:nvPr/>
          </p:nvSpPr>
          <p:spPr>
            <a:xfrm>
              <a:off x="1209675"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14338" y="9525"/>
              <a:ext cx="28575" cy="4481513"/>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63BE5D"/>
                </a:gs>
              </a:gsLst>
              <a:lin ang="5400000" scaled="0"/>
            </a:gradFill>
            <a:ln>
              <a:noFill/>
            </a:ln>
          </p:spPr>
        </p:sp>
        <p:sp>
          <p:nvSpPr>
            <p:cNvPr id="61" name="Google Shape;61;p2"/>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63BE5D"/>
                </a:gs>
              </a:gsLst>
              <a:lin ang="5400000" scaled="0"/>
            </a:gradFill>
            <a:ln>
              <a:noFill/>
            </a:ln>
          </p:spPr>
        </p:sp>
        <p:sp>
          <p:nvSpPr>
            <p:cNvPr id="62" name="Google Shape;62;p2"/>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63BE5D"/>
                </a:gs>
              </a:gsLst>
              <a:lin ang="5400000" scaled="0"/>
            </a:gradFill>
            <a:ln>
              <a:noFill/>
            </a:ln>
          </p:spPr>
        </p:sp>
        <p:sp>
          <p:nvSpPr>
            <p:cNvPr id="64" name="Google Shape;64;p2"/>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65" name="Google Shape;65;p2"/>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63BE5D"/>
                </a:gs>
              </a:gsLst>
              <a:lin ang="5400000" scaled="0"/>
            </a:gradFill>
            <a:ln>
              <a:noFill/>
            </a:ln>
          </p:spPr>
        </p:sp>
        <p:sp>
          <p:nvSpPr>
            <p:cNvPr id="68" name="Google Shape;68;p2"/>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63BE5D"/>
                </a:gs>
              </a:gsLst>
              <a:lin ang="5400000" scaled="0"/>
            </a:gradFill>
            <a:ln>
              <a:noFill/>
            </a:ln>
          </p:spPr>
        </p:sp>
        <p:sp>
          <p:nvSpPr>
            <p:cNvPr id="70" name="Google Shape;70;p2"/>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63BE5D"/>
                </a:gs>
              </a:gsLst>
              <a:lin ang="5400000" scaled="0"/>
            </a:gradFill>
            <a:ln>
              <a:noFill/>
            </a:ln>
          </p:spPr>
        </p:sp>
        <p:sp>
          <p:nvSpPr>
            <p:cNvPr id="73" name="Google Shape;73;p2"/>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63BE5D"/>
                </a:gs>
              </a:gsLst>
              <a:lin ang="5400000" scaled="0"/>
            </a:gradFill>
            <a:ln>
              <a:noFill/>
            </a:ln>
          </p:spPr>
        </p:sp>
        <p:sp>
          <p:nvSpPr>
            <p:cNvPr id="76" name="Google Shape;76;p2"/>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63BE5D"/>
                </a:gs>
              </a:gsLst>
              <a:lin ang="5400000" scaled="0"/>
            </a:gradFill>
            <a:ln>
              <a:noFill/>
            </a:ln>
          </p:spPr>
        </p:sp>
        <p:sp>
          <p:nvSpPr>
            <p:cNvPr id="78" name="Google Shape;78;p2"/>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63BE5D"/>
                </a:gs>
              </a:gsLst>
              <a:lin ang="5400000" scaled="0"/>
            </a:gradFill>
            <a:ln>
              <a:noFill/>
            </a:ln>
          </p:spPr>
        </p:sp>
        <p:sp>
          <p:nvSpPr>
            <p:cNvPr id="80" name="Google Shape;80;p2"/>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63BE5D"/>
                </a:gs>
              </a:gsLst>
              <a:lin ang="5400000" scaled="0"/>
            </a:gradFill>
            <a:ln>
              <a:noFill/>
            </a:ln>
          </p:spPr>
        </p:sp>
        <p:sp>
          <p:nvSpPr>
            <p:cNvPr id="82" name="Google Shape;82;p2"/>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42938" y="6610350"/>
              <a:ext cx="23813" cy="242888"/>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63BE5D"/>
                </a:gs>
              </a:gsLst>
              <a:lin ang="5400000" scaled="0"/>
            </a:gradFill>
            <a:ln>
              <a:noFill/>
            </a:ln>
          </p:spPr>
        </p:sp>
        <p:sp>
          <p:nvSpPr>
            <p:cNvPr id="86" name="Google Shape;86;p2"/>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63BE5D"/>
                </a:gs>
              </a:gsLst>
              <a:lin ang="5400000" scaled="0"/>
            </a:gradFill>
            <a:ln>
              <a:noFill/>
            </a:ln>
          </p:spPr>
        </p:sp>
        <p:sp>
          <p:nvSpPr>
            <p:cNvPr id="87" name="Google Shape;87;p2"/>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63BE5D"/>
                </a:gs>
              </a:gsLst>
              <a:lin ang="5400000" scaled="0"/>
            </a:gradFill>
            <a:ln>
              <a:noFill/>
            </a:ln>
          </p:spPr>
        </p:sp>
        <p:sp>
          <p:nvSpPr>
            <p:cNvPr id="89" name="Google Shape;89;p2"/>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90" name="Google Shape;90;p2"/>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63BE5D"/>
                </a:gs>
              </a:gsLst>
              <a:lin ang="5400000" scaled="0"/>
            </a:gradFill>
            <a:ln>
              <a:noFill/>
            </a:ln>
          </p:spPr>
        </p:sp>
        <p:sp>
          <p:nvSpPr>
            <p:cNvPr id="92" name="Google Shape;92;p2"/>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63BE5D"/>
                </a:gs>
              </a:gsLst>
              <a:lin ang="5400000" scaled="0"/>
            </a:gradFill>
            <a:ln>
              <a:noFill/>
            </a:ln>
          </p:spPr>
        </p:sp>
        <p:sp>
          <p:nvSpPr>
            <p:cNvPr id="94" name="Google Shape;94;p2"/>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228725"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63BE5D"/>
                </a:gs>
              </a:gsLst>
              <a:lin ang="5400000" scaled="0"/>
            </a:gradFill>
            <a:ln>
              <a:noFill/>
            </a:ln>
          </p:spPr>
        </p:sp>
        <p:sp>
          <p:nvSpPr>
            <p:cNvPr id="97" name="Google Shape;97;p2"/>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63BE5D"/>
                </a:gs>
              </a:gsLst>
              <a:lin ang="5400000" scaled="0"/>
            </a:gradFill>
            <a:ln>
              <a:noFill/>
            </a:ln>
          </p:spPr>
        </p:sp>
        <p:sp>
          <p:nvSpPr>
            <p:cNvPr id="99" name="Google Shape;99;p2"/>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63BE5D"/>
                </a:gs>
              </a:gsLst>
              <a:lin ang="5400000" scaled="0"/>
            </a:gradFill>
            <a:ln>
              <a:noFill/>
            </a:ln>
          </p:spPr>
        </p:sp>
        <p:sp>
          <p:nvSpPr>
            <p:cNvPr id="102" name="Google Shape;102;p2"/>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103" name="Google Shape;103;p2"/>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63BE5D"/>
                </a:gs>
              </a:gsLst>
              <a:lin ang="5400000" scaled="0"/>
            </a:gradFill>
            <a:ln>
              <a:noFill/>
            </a:ln>
          </p:spPr>
        </p:sp>
        <p:sp>
          <p:nvSpPr>
            <p:cNvPr id="106" name="Google Shape;106;p2"/>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63BE5D"/>
                </a:gs>
              </a:gsLst>
              <a:lin ang="5400000" scaled="0"/>
            </a:gradFill>
            <a:ln>
              <a:noFill/>
            </a:ln>
          </p:spPr>
        </p:sp>
        <p:sp>
          <p:nvSpPr>
            <p:cNvPr id="108" name="Google Shape;108;p2"/>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2"/>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2"/>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2"/>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11"/>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11"/>
          <p:cNvSpPr/>
          <p:nvPr>
            <p:ph idx="2" type="pic"/>
          </p:nvPr>
        </p:nvSpPr>
        <p:spPr>
          <a:xfrm>
            <a:off x="1141411" y="606426"/>
            <a:ext cx="9912354" cy="3299778"/>
          </a:xfrm>
          <a:prstGeom prst="round2DiagRect">
            <a:avLst>
              <a:gd fmla="val 4860"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11"/>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1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1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12"/>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2"/>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13"/>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13"/>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13"/>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
        <p:nvSpPr>
          <p:cNvPr id="186" name="Google Shape;186;p13"/>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14"/>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14"/>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1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15"/>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15"/>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15"/>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15"/>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15"/>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15"/>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16"/>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6"/>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16"/>
          <p:cNvSpPr/>
          <p:nvPr>
            <p:ph idx="2" type="pic"/>
          </p:nvPr>
        </p:nvSpPr>
        <p:spPr>
          <a:xfrm>
            <a:off x="1141413" y="2666998"/>
            <a:ext cx="31952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16"/>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16"/>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16"/>
          <p:cNvSpPr/>
          <p:nvPr>
            <p:ph idx="5" type="pic"/>
          </p:nvPr>
        </p:nvSpPr>
        <p:spPr>
          <a:xfrm>
            <a:off x="4489053" y="2666998"/>
            <a:ext cx="3198940"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16"/>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16"/>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16"/>
          <p:cNvSpPr/>
          <p:nvPr>
            <p:ph idx="8" type="pic"/>
          </p:nvPr>
        </p:nvSpPr>
        <p:spPr>
          <a:xfrm>
            <a:off x="7852442" y="2666998"/>
            <a:ext cx="3194969" cy="1524000"/>
          </a:xfrm>
          <a:prstGeom prst="round2DiagRect">
            <a:avLst>
              <a:gd fmla="val 16667"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16"/>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1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17"/>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18"/>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8"/>
          <p:cNvSpPr txBox="1"/>
          <p:nvPr>
            <p:ph idx="1" type="body"/>
          </p:nvPr>
        </p:nvSpPr>
        <p:spPr>
          <a:xfrm rot="5400000">
            <a:off x="2424904"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4"/>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4"/>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5"/>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6"/>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6"/>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6"/>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6"/>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7"/>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9"/>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9"/>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9"/>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0"/>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0"/>
          <p:cNvSpPr/>
          <p:nvPr>
            <p:ph idx="2" type="pic"/>
          </p:nvPr>
        </p:nvSpPr>
        <p:spPr>
          <a:xfrm>
            <a:off x="7380721" y="609601"/>
            <a:ext cx="3666690" cy="5181599"/>
          </a:xfrm>
          <a:prstGeom prst="round2DiagRect">
            <a:avLst>
              <a:gd fmla="val 5608" name="adj1"/>
              <a:gd fmla="val 0" name="adj2"/>
            </a:avLst>
          </a:prstGeom>
          <a:noFill/>
          <a:ln cap="sq" cmpd="sng" w="19050">
            <a:solidFill>
              <a:srgbClr val="E7FDA3">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10"/>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
          <p:cNvGrpSpPr/>
          <p:nvPr/>
        </p:nvGrpSpPr>
        <p:grpSpPr>
          <a:xfrm>
            <a:off x="-14288" y="0"/>
            <a:ext cx="12053888" cy="6858001"/>
            <a:chOff x="-14288" y="0"/>
            <a:chExt cx="12053888" cy="6858001"/>
          </a:xfrm>
        </p:grpSpPr>
        <p:grpSp>
          <p:nvGrpSpPr>
            <p:cNvPr id="8" name="Google Shape;8;p1"/>
            <p:cNvGrpSpPr/>
            <p:nvPr/>
          </p:nvGrpSpPr>
          <p:grpSpPr>
            <a:xfrm>
              <a:off x="-14288" y="0"/>
              <a:ext cx="1220788" cy="6858001"/>
              <a:chOff x="-14288" y="0"/>
              <a:chExt cx="1220788" cy="6858001"/>
            </a:xfrm>
          </p:grpSpPr>
          <p:sp>
            <p:nvSpPr>
              <p:cNvPr id="9" name="Google Shape;9;p1"/>
              <p:cNvSpPr/>
              <p:nvPr/>
            </p:nvSpPr>
            <p:spPr>
              <a:xfrm>
                <a:off x="114300" y="4763"/>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63BE5D"/>
                  </a:gs>
                </a:gsLst>
                <a:lin ang="5400000" scaled="0"/>
              </a:gradFill>
              <a:ln>
                <a:noFill/>
              </a:ln>
            </p:spPr>
          </p:sp>
          <p:sp>
            <p:nvSpPr>
              <p:cNvPr id="13" name="Google Shape;13;p1"/>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63BE5D"/>
                  </a:gs>
                </a:gsLst>
                <a:lin ang="5400000" scaled="0"/>
              </a:gradFill>
              <a:ln>
                <a:noFill/>
              </a:ln>
            </p:spPr>
          </p:sp>
          <p:sp>
            <p:nvSpPr>
              <p:cNvPr id="15" name="Google Shape;15;p1"/>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00" scaled="0"/>
              </a:gradFill>
              <a:ln>
                <a:noFill/>
              </a:ln>
            </p:spPr>
          </p:sp>
          <p:sp>
            <p:nvSpPr>
              <p:cNvPr id="16" name="Google Shape;16;p1"/>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63BE5D"/>
                  </a:gs>
                </a:gsLst>
                <a:lin ang="5400000" scaled="0"/>
              </a:gradFill>
              <a:ln>
                <a:noFill/>
              </a:ln>
            </p:spPr>
          </p:sp>
          <p:sp>
            <p:nvSpPr>
              <p:cNvPr id="19" name="Google Shape;19;p1"/>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
              <p:cNvCxnSpPr/>
              <p:nvPr/>
            </p:nvCxnSpPr>
            <p:spPr>
              <a:xfrm>
                <a:off x="-4763" y="9525"/>
                <a:ext cx="0" cy="0"/>
              </a:xfrm>
              <a:prstGeom prst="straightConnector1">
                <a:avLst/>
              </a:prstGeom>
              <a:gradFill>
                <a:gsLst>
                  <a:gs pos="0">
                    <a:schemeClr val="lt2"/>
                  </a:gs>
                  <a:gs pos="100000">
                    <a:srgbClr val="63BE5D"/>
                  </a:gs>
                </a:gsLst>
                <a:lin ang="5400000" scaled="0"/>
              </a:gradFill>
              <a:ln cap="flat" cmpd="sng" w="9525">
                <a:solidFill>
                  <a:srgbClr val="FFFFFF"/>
                </a:solidFill>
                <a:prstDash val="solid"/>
                <a:miter lim="800000"/>
                <a:headEnd len="med" w="med" type="none"/>
                <a:tailEnd len="med" w="med" type="none"/>
              </a:ln>
            </p:spPr>
          </p:cxnSp>
          <p:sp>
            <p:nvSpPr>
              <p:cNvPr id="21" name="Google Shape;21;p1"/>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63BE5D"/>
                  </a:gs>
                </a:gsLst>
                <a:lin ang="5400000" scaled="0"/>
              </a:gradFill>
              <a:ln>
                <a:noFill/>
              </a:ln>
            </p:spPr>
          </p:sp>
          <p:sp>
            <p:nvSpPr>
              <p:cNvPr id="22" name="Google Shape;22;p1"/>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63BE5D"/>
                  </a:gs>
                </a:gsLst>
                <a:lin ang="5400000" scaled="0"/>
              </a:gradFill>
              <a:ln>
                <a:noFill/>
              </a:ln>
            </p:spPr>
          </p:sp>
          <p:sp>
            <p:nvSpPr>
              <p:cNvPr id="23" name="Google Shape;23;p1"/>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00" scaled="0"/>
              </a:gradFill>
              <a:ln>
                <a:noFill/>
              </a:ln>
            </p:spPr>
          </p:sp>
          <p:sp>
            <p:nvSpPr>
              <p:cNvPr id="24" name="Google Shape;24;p1"/>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133350" y="4662488"/>
                <a:ext cx="23813" cy="2181225"/>
              </a:xfrm>
              <a:prstGeom prst="rect">
                <a:avLst/>
              </a:pr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63BE5D"/>
                  </a:gs>
                </a:gsLst>
                <a:lin ang="5400000" scaled="0"/>
              </a:gradFill>
              <a:ln>
                <a:noFill/>
              </a:ln>
            </p:spPr>
          </p:sp>
          <p:sp>
            <p:nvSpPr>
              <p:cNvPr id="27" name="Google Shape;27;p1"/>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63BE5D"/>
                  </a:gs>
                </a:gsLst>
                <a:lin ang="5400000" scaled="0"/>
              </a:gradFill>
              <a:ln>
                <a:noFill/>
              </a:ln>
            </p:spPr>
          </p:sp>
          <p:sp>
            <p:nvSpPr>
              <p:cNvPr id="29" name="Google Shape;29;p1"/>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63BE5D"/>
                  </a:gs>
                </a:gsLst>
                <a:lin ang="5400000" scaled="0"/>
              </a:gradFill>
              <a:ln>
                <a:noFill/>
              </a:ln>
            </p:spPr>
          </p:sp>
          <p:sp>
            <p:nvSpPr>
              <p:cNvPr id="31" name="Google Shape;31;p1"/>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00" scaled="0"/>
              </a:gradFill>
              <a:ln>
                <a:noFill/>
              </a:ln>
            </p:spPr>
          </p:sp>
          <p:sp>
            <p:nvSpPr>
              <p:cNvPr id="32" name="Google Shape;32;p1"/>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63BE5D"/>
                  </a:gs>
                </a:gsLst>
                <a:lin ang="5400000" scaled="0"/>
              </a:gradFill>
              <a:ln>
                <a:noFill/>
              </a:ln>
            </p:spPr>
          </p:sp>
          <p:sp>
            <p:nvSpPr>
              <p:cNvPr id="35" name="Google Shape;35;p1"/>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
            <p:cNvGrpSpPr/>
            <p:nvPr/>
          </p:nvGrpSpPr>
          <p:grpSpPr>
            <a:xfrm>
              <a:off x="11364912" y="0"/>
              <a:ext cx="674688" cy="6848476"/>
              <a:chOff x="11364912" y="0"/>
              <a:chExt cx="674688" cy="6848476"/>
            </a:xfrm>
          </p:grpSpPr>
          <p:sp>
            <p:nvSpPr>
              <p:cNvPr id="37" name="Google Shape;37;p1"/>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D8FC68">
                      <a:alpha val="80000"/>
                    </a:srgbClr>
                  </a:gs>
                  <a:gs pos="100000">
                    <a:srgbClr val="63BE5D">
                      <a:alpha val="60000"/>
                    </a:srgbClr>
                  </a:gs>
                </a:gsLst>
                <a:lin ang="5400000" scaled="0"/>
              </a:gradFill>
              <a:ln>
                <a:noFill/>
              </a:ln>
            </p:spPr>
          </p:sp>
          <p:sp>
            <p:nvSpPr>
              <p:cNvPr id="38" name="Google Shape;38;p1"/>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D8FC68">
                      <a:alpha val="80000"/>
                    </a:srgbClr>
                  </a:gs>
                  <a:gs pos="100000">
                    <a:srgbClr val="63BE5D">
                      <a:alpha val="60000"/>
                    </a:srgbClr>
                  </a:gs>
                </a:gsLst>
                <a:lin ang="5400000" scaled="0"/>
              </a:gradFill>
              <a:ln>
                <a:noFill/>
              </a:ln>
            </p:spPr>
          </p:sp>
          <p:sp>
            <p:nvSpPr>
              <p:cNvPr id="41" name="Google Shape;41;p1"/>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D8FC68">
                      <a:alpha val="80000"/>
                    </a:srgbClr>
                  </a:gs>
                  <a:gs pos="100000">
                    <a:srgbClr val="63BE5D">
                      <a:alpha val="60000"/>
                    </a:srgbClr>
                  </a:gs>
                </a:gsLst>
                <a:lin ang="5400000" scaled="0"/>
              </a:gradFill>
              <a:ln>
                <a:noFill/>
              </a:ln>
            </p:spPr>
          </p:sp>
          <p:sp>
            <p:nvSpPr>
              <p:cNvPr id="43" name="Google Shape;43;p1"/>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D8FC68">
                      <a:alpha val="80000"/>
                    </a:srgbClr>
                  </a:gs>
                  <a:gs pos="100000">
                    <a:srgbClr val="63BE5D">
                      <a:alpha val="60000"/>
                    </a:srgbClr>
                  </a:gs>
                </a:gsLst>
                <a:lin ang="5400000" scaled="0"/>
              </a:gradFill>
              <a:ln>
                <a:noFill/>
              </a:ln>
            </p:spPr>
          </p:sp>
          <p:sp>
            <p:nvSpPr>
              <p:cNvPr id="45" name="Google Shape;45;p1"/>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
              <p:cNvSpPr/>
              <p:nvPr/>
            </p:nvSpPr>
            <p:spPr>
              <a:xfrm>
                <a:off x="11939587" y="6596063"/>
                <a:ext cx="23813" cy="252413"/>
              </a:xfrm>
              <a:prstGeom prst="rect">
                <a:avLst/>
              </a:prstGeom>
              <a:gradFill>
                <a:gsLst>
                  <a:gs pos="0">
                    <a:srgbClr val="D8FC68">
                      <a:alpha val="80000"/>
                    </a:srgbClr>
                  </a:gs>
                  <a:gs pos="100000">
                    <a:srgbClr val="63BE5D">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1.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18.png"/><Relationship Id="rId8"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github.com/WCU-CS-CooperLab/emopers.gi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9"/>
          <p:cNvPicPr preferRelativeResize="0"/>
          <p:nvPr/>
        </p:nvPicPr>
        <p:blipFill>
          <a:blip r:embed="rId3">
            <a:alphaModFix/>
          </a:blip>
          <a:stretch>
            <a:fillRect/>
          </a:stretch>
        </p:blipFill>
        <p:spPr>
          <a:xfrm>
            <a:off x="4253199" y="326125"/>
            <a:ext cx="4111925" cy="4126425"/>
          </a:xfrm>
          <a:prstGeom prst="rect">
            <a:avLst/>
          </a:prstGeom>
          <a:noFill/>
          <a:ln>
            <a:noFill/>
          </a:ln>
        </p:spPr>
      </p:pic>
      <p:pic>
        <p:nvPicPr>
          <p:cNvPr id="235" name="Google Shape;235;p19"/>
          <p:cNvPicPr preferRelativeResize="0"/>
          <p:nvPr/>
        </p:nvPicPr>
        <p:blipFill>
          <a:blip r:embed="rId4">
            <a:alphaModFix/>
          </a:blip>
          <a:stretch>
            <a:fillRect/>
          </a:stretch>
        </p:blipFill>
        <p:spPr>
          <a:xfrm>
            <a:off x="4429666" y="493959"/>
            <a:ext cx="3758992" cy="3555605"/>
          </a:xfrm>
          <a:prstGeom prst="rect">
            <a:avLst/>
          </a:prstGeom>
          <a:noFill/>
          <a:ln>
            <a:noFill/>
          </a:ln>
        </p:spPr>
      </p:pic>
      <p:pic>
        <p:nvPicPr>
          <p:cNvPr id="236" name="Google Shape;236;p19"/>
          <p:cNvPicPr preferRelativeResize="0"/>
          <p:nvPr/>
        </p:nvPicPr>
        <p:blipFill>
          <a:blip r:embed="rId5">
            <a:alphaModFix/>
          </a:blip>
          <a:stretch>
            <a:fillRect/>
          </a:stretch>
        </p:blipFill>
        <p:spPr>
          <a:xfrm>
            <a:off x="4752429" y="790792"/>
            <a:ext cx="3113464" cy="2961948"/>
          </a:xfrm>
          <a:prstGeom prst="rect">
            <a:avLst/>
          </a:prstGeom>
          <a:noFill/>
          <a:ln>
            <a:noFill/>
          </a:ln>
        </p:spPr>
      </p:pic>
      <p:sp>
        <p:nvSpPr>
          <p:cNvPr id="237" name="Google Shape;237;p19"/>
          <p:cNvSpPr/>
          <p:nvPr/>
        </p:nvSpPr>
        <p:spPr>
          <a:xfrm>
            <a:off x="500" y="5822150"/>
            <a:ext cx="12192000" cy="4941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9"/>
          <p:cNvSpPr txBox="1"/>
          <p:nvPr/>
        </p:nvSpPr>
        <p:spPr>
          <a:xfrm>
            <a:off x="0" y="5846000"/>
            <a:ext cx="12192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274E13"/>
                </a:solidFill>
                <a:latin typeface="Twentieth Century"/>
                <a:ea typeface="Twentieth Century"/>
                <a:cs typeface="Twentieth Century"/>
                <a:sym typeface="Twentieth Century"/>
              </a:rPr>
              <a:t>By Stuti Gupta, Akshayaasri Sridharan , Patrick Walker, Nivetha Anandakrishnan, Rinku Kaneria</a:t>
            </a:r>
            <a:endParaRPr sz="1700">
              <a:solidFill>
                <a:srgbClr val="274E13"/>
              </a:solidFill>
              <a:latin typeface="Twentieth Century"/>
              <a:ea typeface="Twentieth Century"/>
              <a:cs typeface="Twentieth Century"/>
              <a:sym typeface="Twentieth Century"/>
            </a:endParaRPr>
          </a:p>
        </p:txBody>
      </p:sp>
      <p:sp>
        <p:nvSpPr>
          <p:cNvPr id="239" name="Google Shape;239;p19"/>
          <p:cNvSpPr txBox="1"/>
          <p:nvPr/>
        </p:nvSpPr>
        <p:spPr>
          <a:xfrm>
            <a:off x="2195725" y="4821750"/>
            <a:ext cx="82269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900">
                <a:solidFill>
                  <a:srgbClr val="FCFCFC"/>
                </a:solidFill>
              </a:rPr>
              <a:t>Emotion intervention through Audio/Video</a:t>
            </a:r>
            <a:endParaRPr sz="2900">
              <a:solidFill>
                <a:srgbClr val="FCFCFC"/>
              </a:solidFill>
            </a:endParaRPr>
          </a:p>
        </p:txBody>
      </p:sp>
      <p:sp>
        <p:nvSpPr>
          <p:cNvPr id="240" name="Google Shape;240;p19"/>
          <p:cNvSpPr txBox="1"/>
          <p:nvPr/>
        </p:nvSpPr>
        <p:spPr>
          <a:xfrm>
            <a:off x="4920915" y="1966038"/>
            <a:ext cx="27765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300">
                <a:solidFill>
                  <a:srgbClr val="274E13"/>
                </a:solidFill>
                <a:latin typeface="Twentieth Century"/>
                <a:ea typeface="Twentieth Century"/>
                <a:cs typeface="Twentieth Century"/>
                <a:sym typeface="Twentieth Century"/>
              </a:rPr>
              <a:t>EMOPERS</a:t>
            </a:r>
            <a:endParaRPr sz="4300">
              <a:solidFill>
                <a:srgbClr val="274E13"/>
              </a:solidFill>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8"/>
          <p:cNvSpPr txBox="1"/>
          <p:nvPr>
            <p:ph type="title"/>
          </p:nvPr>
        </p:nvSpPr>
        <p:spPr>
          <a:xfrm>
            <a:off x="841138" y="196322"/>
            <a:ext cx="9906000" cy="806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Survey</a:t>
            </a:r>
            <a:endParaRPr/>
          </a:p>
        </p:txBody>
      </p:sp>
      <p:pic>
        <p:nvPicPr>
          <p:cNvPr id="341" name="Google Shape;341;p28"/>
          <p:cNvPicPr preferRelativeResize="0"/>
          <p:nvPr/>
        </p:nvPicPr>
        <p:blipFill>
          <a:blip r:embed="rId3">
            <a:alphaModFix/>
          </a:blip>
          <a:stretch>
            <a:fillRect/>
          </a:stretch>
        </p:blipFill>
        <p:spPr>
          <a:xfrm>
            <a:off x="1533075" y="1134900"/>
            <a:ext cx="8522150" cy="539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29"/>
          <p:cNvSpPr txBox="1"/>
          <p:nvPr>
            <p:ph type="title"/>
          </p:nvPr>
        </p:nvSpPr>
        <p:spPr>
          <a:xfrm>
            <a:off x="1141413" y="618518"/>
            <a:ext cx="9906000" cy="1478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latin typeface="Arial"/>
                <a:ea typeface="Arial"/>
                <a:cs typeface="Arial"/>
                <a:sym typeface="Arial"/>
              </a:rPr>
              <a:t>What would you do to change your mood from anger to calm ?</a:t>
            </a:r>
            <a:endParaRPr>
              <a:latin typeface="Arial"/>
              <a:ea typeface="Arial"/>
              <a:cs typeface="Arial"/>
              <a:sym typeface="Arial"/>
            </a:endParaRPr>
          </a:p>
        </p:txBody>
      </p:sp>
      <p:pic>
        <p:nvPicPr>
          <p:cNvPr id="347" name="Google Shape;347;p29"/>
          <p:cNvPicPr preferRelativeResize="0"/>
          <p:nvPr/>
        </p:nvPicPr>
        <p:blipFill>
          <a:blip r:embed="rId3">
            <a:alphaModFix/>
          </a:blip>
          <a:stretch>
            <a:fillRect/>
          </a:stretch>
        </p:blipFill>
        <p:spPr>
          <a:xfrm>
            <a:off x="2418175" y="2257678"/>
            <a:ext cx="5627525" cy="388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pic>
        <p:nvPicPr>
          <p:cNvPr id="352" name="Google Shape;352;p30"/>
          <p:cNvPicPr preferRelativeResize="0"/>
          <p:nvPr/>
        </p:nvPicPr>
        <p:blipFill rotWithShape="1">
          <a:blip r:embed="rId4">
            <a:alphaModFix amt="30000"/>
          </a:blip>
          <a:srcRect b="0" l="0" r="0" t="0"/>
          <a:stretch/>
        </p:blipFill>
        <p:spPr>
          <a:xfrm>
            <a:off x="0" y="-1"/>
            <a:ext cx="12192005" cy="6858000"/>
          </a:xfrm>
          <a:prstGeom prst="rect">
            <a:avLst/>
          </a:prstGeom>
          <a:noFill/>
          <a:ln>
            <a:noFill/>
          </a:ln>
        </p:spPr>
      </p:pic>
      <p:grpSp>
        <p:nvGrpSpPr>
          <p:cNvPr id="353" name="Google Shape;353;p30"/>
          <p:cNvGrpSpPr/>
          <p:nvPr/>
        </p:nvGrpSpPr>
        <p:grpSpPr>
          <a:xfrm>
            <a:off x="0" y="0"/>
            <a:ext cx="2305051" cy="6858000"/>
            <a:chOff x="0" y="0"/>
            <a:chExt cx="2305051" cy="6858000"/>
          </a:xfrm>
        </p:grpSpPr>
        <p:sp>
          <p:nvSpPr>
            <p:cNvPr id="354" name="Google Shape;354;p30"/>
            <p:cNvSpPr/>
            <p:nvPr/>
          </p:nvSpPr>
          <p:spPr>
            <a:xfrm>
              <a:off x="1209675" y="4763"/>
              <a:ext cx="23700" cy="2181300"/>
            </a:xfrm>
            <a:prstGeom prst="rect">
              <a:avLst/>
            </a:pr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a:off x="414338" y="9525"/>
              <a:ext cx="28500" cy="4481400"/>
            </a:xfrm>
            <a:prstGeom prst="rect">
              <a:avLst/>
            </a:pr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63BE5D"/>
                </a:gs>
              </a:gsLst>
              <a:lin ang="5400012" scaled="0"/>
            </a:gradFill>
            <a:ln>
              <a:noFill/>
            </a:ln>
          </p:spPr>
        </p:sp>
        <p:sp>
          <p:nvSpPr>
            <p:cNvPr id="360" name="Google Shape;360;p30"/>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63BE5D"/>
                </a:gs>
              </a:gsLst>
              <a:lin ang="5400012" scaled="0"/>
            </a:gradFill>
            <a:ln>
              <a:noFill/>
            </a:ln>
          </p:spPr>
        </p:sp>
        <p:sp>
          <p:nvSpPr>
            <p:cNvPr id="361" name="Google Shape;361;p30"/>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63BE5D"/>
                </a:gs>
              </a:gsLst>
              <a:lin ang="5400012" scaled="0"/>
            </a:gradFill>
            <a:ln>
              <a:noFill/>
            </a:ln>
          </p:spPr>
        </p:sp>
        <p:sp>
          <p:nvSpPr>
            <p:cNvPr id="363" name="Google Shape;363;p30"/>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63BE5D"/>
                </a:gs>
              </a:gsLst>
              <a:lin ang="5400012" scaled="0"/>
            </a:gradFill>
            <a:ln>
              <a:noFill/>
            </a:ln>
          </p:spPr>
        </p:sp>
        <p:sp>
          <p:nvSpPr>
            <p:cNvPr id="364" name="Google Shape;364;p30"/>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63BE5D"/>
                </a:gs>
              </a:gsLst>
              <a:lin ang="5400012" scaled="0"/>
            </a:gradFill>
            <a:ln>
              <a:noFill/>
            </a:ln>
          </p:spPr>
        </p:sp>
        <p:sp>
          <p:nvSpPr>
            <p:cNvPr id="367" name="Google Shape;367;p30"/>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63BE5D"/>
                </a:gs>
              </a:gsLst>
              <a:lin ang="5400012" scaled="0"/>
            </a:gradFill>
            <a:ln>
              <a:noFill/>
            </a:ln>
          </p:spPr>
        </p:sp>
        <p:sp>
          <p:nvSpPr>
            <p:cNvPr id="369" name="Google Shape;369;p30"/>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63BE5D"/>
                </a:gs>
              </a:gsLst>
              <a:lin ang="5400012" scaled="0"/>
            </a:gradFill>
            <a:ln>
              <a:noFill/>
            </a:ln>
          </p:spPr>
        </p:sp>
        <p:sp>
          <p:nvSpPr>
            <p:cNvPr id="372" name="Google Shape;372;p30"/>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63BE5D"/>
                </a:gs>
              </a:gsLst>
              <a:lin ang="5400012" scaled="0"/>
            </a:gradFill>
            <a:ln>
              <a:noFill/>
            </a:ln>
          </p:spPr>
        </p:sp>
        <p:sp>
          <p:nvSpPr>
            <p:cNvPr id="375" name="Google Shape;375;p30"/>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63BE5D"/>
                </a:gs>
              </a:gsLst>
              <a:lin ang="5400012" scaled="0"/>
            </a:gradFill>
            <a:ln>
              <a:noFill/>
            </a:ln>
          </p:spPr>
        </p:sp>
        <p:sp>
          <p:nvSpPr>
            <p:cNvPr id="377" name="Google Shape;377;p30"/>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63BE5D"/>
                </a:gs>
              </a:gsLst>
              <a:lin ang="5400012" scaled="0"/>
            </a:gradFill>
            <a:ln>
              <a:noFill/>
            </a:ln>
          </p:spPr>
        </p:sp>
        <p:sp>
          <p:nvSpPr>
            <p:cNvPr id="379" name="Google Shape;379;p30"/>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63BE5D"/>
                </a:gs>
              </a:gsLst>
              <a:lin ang="5400012" scaled="0"/>
            </a:gradFill>
            <a:ln>
              <a:noFill/>
            </a:ln>
          </p:spPr>
        </p:sp>
        <p:sp>
          <p:nvSpPr>
            <p:cNvPr id="381" name="Google Shape;381;p30"/>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a:off x="642938" y="6610350"/>
              <a:ext cx="23700" cy="243000"/>
            </a:xfrm>
            <a:prstGeom prst="rect">
              <a:avLst/>
            </a:pr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63BE5D"/>
                </a:gs>
              </a:gsLst>
              <a:lin ang="5400012" scaled="0"/>
            </a:gradFill>
            <a:ln>
              <a:noFill/>
            </a:ln>
          </p:spPr>
        </p:sp>
        <p:sp>
          <p:nvSpPr>
            <p:cNvPr id="385" name="Google Shape;385;p30"/>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63BE5D"/>
                </a:gs>
              </a:gsLst>
              <a:lin ang="5400012" scaled="0"/>
            </a:gradFill>
            <a:ln>
              <a:noFill/>
            </a:ln>
          </p:spPr>
        </p:sp>
        <p:sp>
          <p:nvSpPr>
            <p:cNvPr id="386" name="Google Shape;386;p30"/>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63BE5D"/>
                </a:gs>
              </a:gsLst>
              <a:lin ang="5400012" scaled="0"/>
            </a:gradFill>
            <a:ln>
              <a:noFill/>
            </a:ln>
          </p:spPr>
        </p:sp>
        <p:sp>
          <p:nvSpPr>
            <p:cNvPr id="388" name="Google Shape;388;p30"/>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63BE5D"/>
                </a:gs>
              </a:gsLst>
              <a:lin ang="5400012" scaled="0"/>
            </a:gradFill>
            <a:ln>
              <a:noFill/>
            </a:ln>
          </p:spPr>
        </p:sp>
        <p:sp>
          <p:nvSpPr>
            <p:cNvPr id="389" name="Google Shape;389;p30"/>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0"/>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63BE5D"/>
                </a:gs>
              </a:gsLst>
              <a:lin ang="5400012" scaled="0"/>
            </a:gradFill>
            <a:ln>
              <a:noFill/>
            </a:ln>
          </p:spPr>
        </p:sp>
        <p:sp>
          <p:nvSpPr>
            <p:cNvPr id="391" name="Google Shape;391;p30"/>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0"/>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63BE5D"/>
                </a:gs>
              </a:gsLst>
              <a:lin ang="5400012" scaled="0"/>
            </a:gradFill>
            <a:ln>
              <a:noFill/>
            </a:ln>
          </p:spPr>
        </p:sp>
        <p:sp>
          <p:nvSpPr>
            <p:cNvPr id="393" name="Google Shape;393;p30"/>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228725" y="4662488"/>
              <a:ext cx="23700" cy="2181300"/>
            </a:xfrm>
            <a:prstGeom prst="rect">
              <a:avLst/>
            </a:pr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0"/>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63BE5D"/>
                </a:gs>
              </a:gsLst>
              <a:lin ang="5400012" scaled="0"/>
            </a:gradFill>
            <a:ln>
              <a:noFill/>
            </a:ln>
          </p:spPr>
        </p:sp>
        <p:sp>
          <p:nvSpPr>
            <p:cNvPr id="396" name="Google Shape;396;p30"/>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0"/>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63BE5D"/>
                </a:gs>
              </a:gsLst>
              <a:lin ang="5400012" scaled="0"/>
            </a:gradFill>
            <a:ln>
              <a:noFill/>
            </a:ln>
          </p:spPr>
        </p:sp>
        <p:sp>
          <p:nvSpPr>
            <p:cNvPr id="398" name="Google Shape;398;p30"/>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63BE5D"/>
                </a:gs>
              </a:gsLst>
              <a:lin ang="5400012" scaled="0"/>
            </a:gradFill>
            <a:ln>
              <a:noFill/>
            </a:ln>
          </p:spPr>
        </p:sp>
        <p:sp>
          <p:nvSpPr>
            <p:cNvPr id="401" name="Google Shape;401;p30"/>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63BE5D"/>
                </a:gs>
              </a:gsLst>
              <a:lin ang="5400012" scaled="0"/>
            </a:gradFill>
            <a:ln>
              <a:noFill/>
            </a:ln>
          </p:spPr>
        </p:sp>
        <p:sp>
          <p:nvSpPr>
            <p:cNvPr id="402" name="Google Shape;402;p30"/>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0"/>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63BE5D"/>
                </a:gs>
              </a:gsLst>
              <a:lin ang="5400012" scaled="0"/>
            </a:gradFill>
            <a:ln>
              <a:noFill/>
            </a:ln>
          </p:spPr>
        </p:sp>
        <p:sp>
          <p:nvSpPr>
            <p:cNvPr id="405" name="Google Shape;405;p30"/>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0"/>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63BE5D"/>
                </a:gs>
              </a:gsLst>
              <a:lin ang="5400012" scaled="0"/>
            </a:gradFill>
            <a:ln>
              <a:noFill/>
            </a:ln>
          </p:spPr>
        </p:sp>
        <p:sp>
          <p:nvSpPr>
            <p:cNvPr id="407" name="Google Shape;407;p30"/>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63BE5D"/>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30"/>
          <p:cNvGrpSpPr/>
          <p:nvPr/>
        </p:nvGrpSpPr>
        <p:grpSpPr>
          <a:xfrm>
            <a:off x="0" y="-1"/>
            <a:ext cx="12192005" cy="6858000"/>
            <a:chOff x="0" y="-1"/>
            <a:chExt cx="12192005" cy="6858000"/>
          </a:xfrm>
        </p:grpSpPr>
        <p:sp>
          <p:nvSpPr>
            <p:cNvPr id="409" name="Google Shape;409;p30"/>
            <p:cNvSpPr/>
            <p:nvPr/>
          </p:nvSpPr>
          <p:spPr>
            <a:xfrm>
              <a:off x="1" y="-1"/>
              <a:ext cx="12192000" cy="6858000"/>
            </a:xfrm>
            <a:prstGeom prst="rect">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Twentieth Century"/>
                <a:ea typeface="Twentieth Century"/>
                <a:cs typeface="Twentieth Century"/>
                <a:sym typeface="Twentieth Century"/>
              </a:endParaRPr>
            </a:p>
          </p:txBody>
        </p:sp>
        <p:pic>
          <p:nvPicPr>
            <p:cNvPr id="410" name="Google Shape;410;p30"/>
            <p:cNvPicPr preferRelativeResize="0"/>
            <p:nvPr/>
          </p:nvPicPr>
          <p:blipFill rotWithShape="1">
            <a:blip r:embed="rId4">
              <a:alphaModFix amt="30000"/>
            </a:blip>
            <a:srcRect b="0" l="0" r="0" t="0"/>
            <a:stretch/>
          </p:blipFill>
          <p:spPr>
            <a:xfrm>
              <a:off x="0" y="-1"/>
              <a:ext cx="12192005" cy="6858000"/>
            </a:xfrm>
            <a:prstGeom prst="rect">
              <a:avLst/>
            </a:prstGeom>
            <a:noFill/>
            <a:ln>
              <a:noFill/>
            </a:ln>
          </p:spPr>
        </p:pic>
      </p:grpSp>
      <p:sp>
        <p:nvSpPr>
          <p:cNvPr id="411" name="Google Shape;411;p30"/>
          <p:cNvSpPr txBox="1"/>
          <p:nvPr>
            <p:ph type="title"/>
          </p:nvPr>
        </p:nvSpPr>
        <p:spPr>
          <a:xfrm>
            <a:off x="8452275" y="182068"/>
            <a:ext cx="3156300" cy="1021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Twentieth Century"/>
              <a:buNone/>
            </a:pPr>
            <a:r>
              <a:rPr lang="en-US" sz="4800"/>
              <a:t> DATASET</a:t>
            </a:r>
            <a:endParaRPr/>
          </a:p>
        </p:txBody>
      </p:sp>
      <p:pic>
        <p:nvPicPr>
          <p:cNvPr descr="Camera lens" id="412" name="Google Shape;412;p30"/>
          <p:cNvPicPr preferRelativeResize="0"/>
          <p:nvPr/>
        </p:nvPicPr>
        <p:blipFill rotWithShape="1">
          <a:blip r:embed="rId6">
            <a:alphaModFix/>
          </a:blip>
          <a:srcRect b="0" l="662" r="25770" t="0"/>
          <a:stretch/>
        </p:blipFill>
        <p:spPr>
          <a:xfrm>
            <a:off x="-5597" y="10"/>
            <a:ext cx="7558538" cy="6857989"/>
          </a:xfrm>
          <a:prstGeom prst="rect">
            <a:avLst/>
          </a:prstGeom>
          <a:noFill/>
          <a:ln>
            <a:noFill/>
          </a:ln>
        </p:spPr>
      </p:pic>
      <p:grpSp>
        <p:nvGrpSpPr>
          <p:cNvPr id="413" name="Google Shape;413;p30"/>
          <p:cNvGrpSpPr/>
          <p:nvPr/>
        </p:nvGrpSpPr>
        <p:grpSpPr>
          <a:xfrm>
            <a:off x="0" y="0"/>
            <a:ext cx="2305051" cy="6858000"/>
            <a:chOff x="0" y="0"/>
            <a:chExt cx="2305051" cy="6858000"/>
          </a:xfrm>
        </p:grpSpPr>
        <p:sp>
          <p:nvSpPr>
            <p:cNvPr id="414" name="Google Shape;414;p30"/>
            <p:cNvSpPr/>
            <p:nvPr/>
          </p:nvSpPr>
          <p:spPr>
            <a:xfrm>
              <a:off x="1209675" y="4763"/>
              <a:ext cx="23700" cy="2181300"/>
            </a:xfrm>
            <a:prstGeom prst="rect">
              <a:avLst/>
            </a:pr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0"/>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a:off x="414338" y="9525"/>
              <a:ext cx="28500" cy="4481400"/>
            </a:xfrm>
            <a:prstGeom prst="rect">
              <a:avLst/>
            </a:pr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solidFill>
              <a:schemeClr val="lt1">
                <a:alpha val="69800"/>
              </a:schemeClr>
            </a:solidFill>
            <a:ln>
              <a:noFill/>
            </a:ln>
          </p:spPr>
        </p:sp>
        <p:sp>
          <p:nvSpPr>
            <p:cNvPr id="420" name="Google Shape;420;p30"/>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solidFill>
              <a:schemeClr val="lt1">
                <a:alpha val="69800"/>
              </a:schemeClr>
            </a:solidFill>
            <a:ln>
              <a:noFill/>
            </a:ln>
          </p:spPr>
        </p:sp>
        <p:sp>
          <p:nvSpPr>
            <p:cNvPr id="421" name="Google Shape;421;p30"/>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solidFill>
              <a:schemeClr val="lt1">
                <a:alpha val="69800"/>
              </a:schemeClr>
            </a:solidFill>
            <a:ln>
              <a:noFill/>
            </a:ln>
          </p:spPr>
        </p:sp>
        <p:sp>
          <p:nvSpPr>
            <p:cNvPr id="423" name="Google Shape;423;p30"/>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solidFill>
              <a:schemeClr val="lt1">
                <a:alpha val="69800"/>
              </a:schemeClr>
            </a:solidFill>
            <a:ln>
              <a:noFill/>
            </a:ln>
          </p:spPr>
        </p:sp>
        <p:sp>
          <p:nvSpPr>
            <p:cNvPr id="424" name="Google Shape;424;p30"/>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0"/>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solidFill>
              <a:schemeClr val="lt1">
                <a:alpha val="69800"/>
              </a:schemeClr>
            </a:solidFill>
            <a:ln>
              <a:noFill/>
            </a:ln>
          </p:spPr>
        </p:sp>
        <p:sp>
          <p:nvSpPr>
            <p:cNvPr id="427" name="Google Shape;427;p30"/>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0"/>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solidFill>
              <a:schemeClr val="lt1">
                <a:alpha val="69800"/>
              </a:schemeClr>
            </a:solidFill>
            <a:ln>
              <a:noFill/>
            </a:ln>
          </p:spPr>
        </p:sp>
        <p:sp>
          <p:nvSpPr>
            <p:cNvPr id="429" name="Google Shape;429;p30"/>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0"/>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solidFill>
              <a:schemeClr val="lt1">
                <a:alpha val="69800"/>
              </a:schemeClr>
            </a:solidFill>
            <a:ln>
              <a:noFill/>
            </a:ln>
          </p:spPr>
        </p:sp>
        <p:sp>
          <p:nvSpPr>
            <p:cNvPr id="432" name="Google Shape;432;p30"/>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0"/>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solidFill>
              <a:schemeClr val="lt1">
                <a:alpha val="69800"/>
              </a:schemeClr>
            </a:solidFill>
            <a:ln>
              <a:noFill/>
            </a:ln>
          </p:spPr>
        </p:sp>
        <p:sp>
          <p:nvSpPr>
            <p:cNvPr id="435" name="Google Shape;435;p30"/>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0"/>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solidFill>
              <a:schemeClr val="lt1">
                <a:alpha val="69800"/>
              </a:schemeClr>
            </a:solidFill>
            <a:ln>
              <a:noFill/>
            </a:ln>
          </p:spPr>
        </p:sp>
        <p:sp>
          <p:nvSpPr>
            <p:cNvPr id="437" name="Google Shape;437;p30"/>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solidFill>
              <a:schemeClr val="lt1">
                <a:alpha val="69800"/>
              </a:schemeClr>
            </a:solidFill>
            <a:ln>
              <a:noFill/>
            </a:ln>
          </p:spPr>
        </p:sp>
        <p:sp>
          <p:nvSpPr>
            <p:cNvPr id="439" name="Google Shape;439;p30"/>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0"/>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solidFill>
              <a:schemeClr val="lt1">
                <a:alpha val="69800"/>
              </a:schemeClr>
            </a:solidFill>
            <a:ln>
              <a:noFill/>
            </a:ln>
          </p:spPr>
        </p:sp>
        <p:sp>
          <p:nvSpPr>
            <p:cNvPr id="441" name="Google Shape;441;p30"/>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0"/>
            <p:cNvSpPr/>
            <p:nvPr/>
          </p:nvSpPr>
          <p:spPr>
            <a:xfrm>
              <a:off x="642938" y="6610350"/>
              <a:ext cx="23700" cy="243000"/>
            </a:xfrm>
            <a:prstGeom prst="rect">
              <a:avLst/>
            </a:pr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0"/>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solidFill>
              <a:schemeClr val="lt1">
                <a:alpha val="69800"/>
              </a:schemeClr>
            </a:solidFill>
            <a:ln>
              <a:noFill/>
            </a:ln>
          </p:spPr>
        </p:sp>
        <p:sp>
          <p:nvSpPr>
            <p:cNvPr id="445" name="Google Shape;445;p30"/>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solidFill>
              <a:schemeClr val="lt1">
                <a:alpha val="69800"/>
              </a:schemeClr>
            </a:solidFill>
            <a:ln>
              <a:noFill/>
            </a:ln>
          </p:spPr>
        </p:sp>
        <p:sp>
          <p:nvSpPr>
            <p:cNvPr id="446" name="Google Shape;446;p30"/>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solidFill>
              <a:schemeClr val="lt1">
                <a:alpha val="69800"/>
              </a:schemeClr>
            </a:solidFill>
            <a:ln>
              <a:noFill/>
            </a:ln>
          </p:spPr>
        </p:sp>
        <p:sp>
          <p:nvSpPr>
            <p:cNvPr id="448" name="Google Shape;448;p30"/>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solidFill>
              <a:schemeClr val="lt1">
                <a:alpha val="69800"/>
              </a:schemeClr>
            </a:solidFill>
            <a:ln>
              <a:noFill/>
            </a:ln>
          </p:spPr>
        </p:sp>
        <p:sp>
          <p:nvSpPr>
            <p:cNvPr id="449" name="Google Shape;449;p30"/>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solidFill>
              <a:schemeClr val="lt1">
                <a:alpha val="69800"/>
              </a:schemeClr>
            </a:solidFill>
            <a:ln>
              <a:noFill/>
            </a:ln>
          </p:spPr>
        </p:sp>
        <p:sp>
          <p:nvSpPr>
            <p:cNvPr id="451" name="Google Shape;451;p30"/>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solidFill>
              <a:schemeClr val="lt1">
                <a:alpha val="69800"/>
              </a:schemeClr>
            </a:solidFill>
            <a:ln>
              <a:noFill/>
            </a:ln>
          </p:spPr>
        </p:sp>
        <p:sp>
          <p:nvSpPr>
            <p:cNvPr id="453" name="Google Shape;453;p30"/>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1228725" y="4662488"/>
              <a:ext cx="23700" cy="2181300"/>
            </a:xfrm>
            <a:prstGeom prst="rect">
              <a:avLst/>
            </a:pr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solidFill>
              <a:schemeClr val="lt1">
                <a:alpha val="69800"/>
              </a:schemeClr>
            </a:solidFill>
            <a:ln>
              <a:noFill/>
            </a:ln>
          </p:spPr>
        </p:sp>
        <p:sp>
          <p:nvSpPr>
            <p:cNvPr id="456" name="Google Shape;456;p30"/>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solidFill>
              <a:schemeClr val="lt1">
                <a:alpha val="69800"/>
              </a:schemeClr>
            </a:solidFill>
            <a:ln>
              <a:noFill/>
            </a:ln>
          </p:spPr>
        </p:sp>
        <p:sp>
          <p:nvSpPr>
            <p:cNvPr id="458" name="Google Shape;458;p30"/>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0"/>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solidFill>
              <a:schemeClr val="lt1">
                <a:alpha val="69800"/>
              </a:schemeClr>
            </a:solidFill>
            <a:ln>
              <a:noFill/>
            </a:ln>
          </p:spPr>
        </p:sp>
        <p:sp>
          <p:nvSpPr>
            <p:cNvPr id="461" name="Google Shape;461;p30"/>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solidFill>
              <a:schemeClr val="lt1">
                <a:alpha val="69800"/>
              </a:schemeClr>
            </a:solidFill>
            <a:ln>
              <a:noFill/>
            </a:ln>
          </p:spPr>
        </p:sp>
        <p:sp>
          <p:nvSpPr>
            <p:cNvPr id="462" name="Google Shape;462;p30"/>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0"/>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solidFill>
              <a:schemeClr val="lt1">
                <a:alpha val="69800"/>
              </a:schemeClr>
            </a:solidFill>
            <a:ln>
              <a:noFill/>
            </a:ln>
          </p:spPr>
        </p:sp>
        <p:sp>
          <p:nvSpPr>
            <p:cNvPr id="465" name="Google Shape;465;p30"/>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solidFill>
              <a:schemeClr val="lt1">
                <a:alpha val="69800"/>
              </a:schemeClr>
            </a:solidFill>
            <a:ln>
              <a:noFill/>
            </a:ln>
          </p:spPr>
        </p:sp>
        <p:sp>
          <p:nvSpPr>
            <p:cNvPr id="467" name="Google Shape;467;p30"/>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solidFill>
              <a:schemeClr val="lt1">
                <a:alpha val="69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30"/>
          <p:cNvSpPr txBox="1"/>
          <p:nvPr>
            <p:ph idx="1" type="body"/>
          </p:nvPr>
        </p:nvSpPr>
        <p:spPr>
          <a:xfrm>
            <a:off x="7858276" y="1546690"/>
            <a:ext cx="3826500" cy="3741600"/>
          </a:xfrm>
          <a:prstGeom prst="rect">
            <a:avLst/>
          </a:prstGeom>
          <a:noFill/>
          <a:ln>
            <a:noFill/>
          </a:ln>
        </p:spPr>
        <p:txBody>
          <a:bodyPr anchorCtr="0" anchor="t" bIns="45700" lIns="91425" spcFirstLastPara="1" rIns="91425" wrap="square" tIns="45700">
            <a:normAutofit/>
          </a:bodyPr>
          <a:lstStyle/>
          <a:p>
            <a:pPr indent="0" lvl="0" marL="0" rtl="0" algn="just">
              <a:lnSpc>
                <a:spcPct val="120000"/>
              </a:lnSpc>
              <a:spcBef>
                <a:spcPts val="0"/>
              </a:spcBef>
              <a:spcAft>
                <a:spcPts val="0"/>
              </a:spcAft>
              <a:buClr>
                <a:schemeClr val="dk1"/>
              </a:buClr>
              <a:buSzPts val="1100"/>
              <a:buFont typeface="Arial"/>
              <a:buNone/>
            </a:pPr>
            <a:r>
              <a:rPr lang="en-US" sz="2000">
                <a:solidFill>
                  <a:srgbClr val="D8FC68"/>
                </a:solidFill>
              </a:rPr>
              <a:t>DATASET consist of short videos with calming music, breathing exercises and funny videos to play after the intervention detects that they are Angry.</a:t>
            </a:r>
            <a:endParaRPr sz="2000">
              <a:solidFill>
                <a:srgbClr val="D8FC68"/>
              </a:solidFill>
            </a:endParaRPr>
          </a:p>
          <a:p>
            <a:pPr indent="0" lvl="0" marL="0" rtl="0" algn="just">
              <a:lnSpc>
                <a:spcPct val="120000"/>
              </a:lnSpc>
              <a:spcBef>
                <a:spcPts val="0"/>
              </a:spcBef>
              <a:spcAft>
                <a:spcPts val="0"/>
              </a:spcAft>
              <a:buClr>
                <a:schemeClr val="dk1"/>
              </a:buClr>
              <a:buSzPts val="1100"/>
              <a:buFont typeface="Arial"/>
              <a:buNone/>
            </a:pPr>
            <a:r>
              <a:t/>
            </a:r>
            <a:endParaRPr sz="2000">
              <a:solidFill>
                <a:srgbClr val="D8FC68"/>
              </a:solidFill>
            </a:endParaRPr>
          </a:p>
          <a:p>
            <a:pPr indent="0" lvl="0" marL="0" rtl="0" algn="just">
              <a:lnSpc>
                <a:spcPct val="120000"/>
              </a:lnSpc>
              <a:spcBef>
                <a:spcPts val="0"/>
              </a:spcBef>
              <a:spcAft>
                <a:spcPts val="0"/>
              </a:spcAft>
              <a:buClr>
                <a:schemeClr val="lt2"/>
              </a:buClr>
              <a:buSzPts val="2500"/>
              <a:buNone/>
            </a:pPr>
            <a:r>
              <a:rPr lang="en-US" sz="2000">
                <a:solidFill>
                  <a:srgbClr val="D8FC68"/>
                </a:solidFill>
              </a:rPr>
              <a:t>If they are detected as Happy the dataset also contains short videos with motivating messages that will be played.</a:t>
            </a:r>
            <a:endParaRPr sz="2700">
              <a:solidFill>
                <a:schemeClr val="lt2"/>
              </a:solidFill>
            </a:endParaRPr>
          </a:p>
        </p:txBody>
      </p:sp>
      <p:grpSp>
        <p:nvGrpSpPr>
          <p:cNvPr id="469" name="Google Shape;469;p30"/>
          <p:cNvGrpSpPr/>
          <p:nvPr/>
        </p:nvGrpSpPr>
        <p:grpSpPr>
          <a:xfrm>
            <a:off x="11364912" y="0"/>
            <a:ext cx="674688" cy="6848475"/>
            <a:chOff x="11364912" y="0"/>
            <a:chExt cx="674688" cy="6848475"/>
          </a:xfrm>
        </p:grpSpPr>
        <p:sp>
          <p:nvSpPr>
            <p:cNvPr id="470" name="Google Shape;470;p3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D8FC68">
                    <a:alpha val="80000"/>
                  </a:srgbClr>
                </a:gs>
                <a:gs pos="100000">
                  <a:srgbClr val="63BE5D">
                    <a:alpha val="60000"/>
                  </a:srgbClr>
                </a:gs>
              </a:gsLst>
              <a:lin ang="5400012" scaled="0"/>
            </a:gradFill>
            <a:ln>
              <a:noFill/>
            </a:ln>
          </p:spPr>
        </p:sp>
        <p:sp>
          <p:nvSpPr>
            <p:cNvPr id="471" name="Google Shape;471;p3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D8FC68">
                    <a:alpha val="80000"/>
                  </a:srgbClr>
                </a:gs>
                <a:gs pos="100000">
                  <a:srgbClr val="63BE5D">
                    <a:alpha val="60000"/>
                  </a:srgbClr>
                </a:gs>
              </a:gsLst>
              <a:lin ang="5400012" scaled="0"/>
            </a:gradFill>
            <a:ln>
              <a:noFill/>
            </a:ln>
          </p:spPr>
        </p:sp>
        <p:sp>
          <p:nvSpPr>
            <p:cNvPr id="474" name="Google Shape;474;p3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D8FC68">
                    <a:alpha val="80000"/>
                  </a:srgbClr>
                </a:gs>
                <a:gs pos="100000">
                  <a:srgbClr val="63BE5D">
                    <a:alpha val="60000"/>
                  </a:srgbClr>
                </a:gs>
              </a:gsLst>
              <a:lin ang="5400012" scaled="0"/>
            </a:gradFill>
            <a:ln>
              <a:noFill/>
            </a:ln>
          </p:spPr>
        </p:sp>
        <p:sp>
          <p:nvSpPr>
            <p:cNvPr id="476" name="Google Shape;476;p3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D8FC68">
                    <a:alpha val="80000"/>
                  </a:srgbClr>
                </a:gs>
                <a:gs pos="100000">
                  <a:srgbClr val="63BE5D">
                    <a:alpha val="60000"/>
                  </a:srgbClr>
                </a:gs>
              </a:gsLst>
              <a:lin ang="5400012" scaled="0"/>
            </a:gradFill>
            <a:ln>
              <a:noFill/>
            </a:ln>
          </p:spPr>
        </p:sp>
        <p:sp>
          <p:nvSpPr>
            <p:cNvPr id="478" name="Google Shape;478;p3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11939587" y="6596063"/>
              <a:ext cx="23700" cy="252300"/>
            </a:xfrm>
            <a:prstGeom prst="rect">
              <a:avLst/>
            </a:prstGeom>
            <a:gradFill>
              <a:gsLst>
                <a:gs pos="0">
                  <a:srgbClr val="D8FC68">
                    <a:alpha val="80000"/>
                  </a:srgbClr>
                </a:gs>
                <a:gs pos="100000">
                  <a:srgbClr val="63BE5D">
                    <a:alpha val="6000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411"/>
                                        </p:tgtEl>
                                        <p:attrNameLst>
                                          <p:attrName>style.visibility</p:attrName>
                                        </p:attrNameLst>
                                      </p:cBhvr>
                                      <p:to>
                                        <p:strVal val="visible"/>
                                      </p:to>
                                    </p:set>
                                    <p:animEffect filter="fade" transition="in">
                                      <p:cBhvr>
                                        <p:cTn dur="4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1"/>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a:t>
            </a:r>
            <a:endParaRPr/>
          </a:p>
        </p:txBody>
      </p:sp>
      <p:sp>
        <p:nvSpPr>
          <p:cNvPr id="485" name="Google Shape;485;p31"/>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lnSpcReduction="10000"/>
          </a:bodyPr>
          <a:lstStyle/>
          <a:p>
            <a:pPr indent="-355600" lvl="0" marL="457200" rtl="0" algn="l">
              <a:spcBef>
                <a:spcPts val="1000"/>
              </a:spcBef>
              <a:spcAft>
                <a:spcPts val="0"/>
              </a:spcAft>
              <a:buSzPts val="2000"/>
              <a:buChar char="•"/>
            </a:pPr>
            <a:r>
              <a:rPr lang="en-US" sz="2000"/>
              <a:t>Type of Dataset - mp4 , Excel with links to videos (Future)</a:t>
            </a:r>
            <a:endParaRPr sz="2000"/>
          </a:p>
          <a:p>
            <a:pPr indent="-355600" lvl="0" marL="457200" rtl="0" algn="l">
              <a:spcBef>
                <a:spcPts val="0"/>
              </a:spcBef>
              <a:spcAft>
                <a:spcPts val="0"/>
              </a:spcAft>
              <a:buSzPts val="2000"/>
              <a:buChar char="•"/>
            </a:pPr>
            <a:r>
              <a:rPr lang="en-US" sz="2000"/>
              <a:t>Total Number of Video - 11 for Angry users and 4 for Happy users</a:t>
            </a:r>
            <a:endParaRPr sz="2000"/>
          </a:p>
          <a:p>
            <a:pPr indent="-355600" lvl="0" marL="457200" rtl="0" algn="l">
              <a:spcBef>
                <a:spcPts val="0"/>
              </a:spcBef>
              <a:spcAft>
                <a:spcPts val="0"/>
              </a:spcAft>
              <a:buSzPts val="2000"/>
              <a:buChar char="•"/>
            </a:pPr>
            <a:r>
              <a:rPr lang="en-US" sz="2000"/>
              <a:t>Video include :</a:t>
            </a:r>
            <a:endParaRPr sz="2000"/>
          </a:p>
          <a:p>
            <a:pPr indent="-355600" lvl="1" marL="914400" rtl="0" algn="l">
              <a:spcBef>
                <a:spcPts val="0"/>
              </a:spcBef>
              <a:spcAft>
                <a:spcPts val="0"/>
              </a:spcAft>
              <a:buSzPts val="2000"/>
              <a:buChar char="•"/>
            </a:pPr>
            <a:r>
              <a:rPr lang="en-US"/>
              <a:t>Funny/cute animal Video</a:t>
            </a:r>
            <a:endParaRPr/>
          </a:p>
          <a:p>
            <a:pPr indent="-355600" lvl="1" marL="914400" rtl="0" algn="l">
              <a:spcBef>
                <a:spcPts val="0"/>
              </a:spcBef>
              <a:spcAft>
                <a:spcPts val="0"/>
              </a:spcAft>
              <a:buSzPts val="2000"/>
              <a:buChar char="•"/>
            </a:pPr>
            <a:r>
              <a:rPr lang="en-US"/>
              <a:t>Breathing</a:t>
            </a:r>
            <a:r>
              <a:rPr lang="en-US"/>
              <a:t> Exercise</a:t>
            </a:r>
            <a:endParaRPr/>
          </a:p>
          <a:p>
            <a:pPr indent="-355600" lvl="1" marL="914400" rtl="0" algn="l">
              <a:spcBef>
                <a:spcPts val="0"/>
              </a:spcBef>
              <a:spcAft>
                <a:spcPts val="0"/>
              </a:spcAft>
              <a:buSzPts val="2000"/>
              <a:buChar char="•"/>
            </a:pPr>
            <a:r>
              <a:rPr lang="en-US"/>
              <a:t>Calming Mu</a:t>
            </a:r>
            <a:r>
              <a:rPr lang="en-US"/>
              <a:t>si</a:t>
            </a:r>
            <a:r>
              <a:rPr lang="en-US"/>
              <a:t>c</a:t>
            </a:r>
            <a:endParaRPr/>
          </a:p>
          <a:p>
            <a:pPr indent="-355600" lvl="1" marL="914400" rtl="0" algn="l">
              <a:spcBef>
                <a:spcPts val="0"/>
              </a:spcBef>
              <a:spcAft>
                <a:spcPts val="0"/>
              </a:spcAft>
              <a:buSzPts val="2000"/>
              <a:buChar char="•"/>
            </a:pPr>
            <a:r>
              <a:rPr lang="en-US"/>
              <a:t>Motivating messages (for users who are already Happy)</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2"/>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Twentieth Century"/>
              <a:buNone/>
            </a:pPr>
            <a:r>
              <a:rPr lang="en-US"/>
              <a:t>EVALUATION</a:t>
            </a:r>
            <a:endParaRPr/>
          </a:p>
        </p:txBody>
      </p:sp>
      <p:sp>
        <p:nvSpPr>
          <p:cNvPr id="491" name="Google Shape;491;p32"/>
          <p:cNvSpPr txBox="1"/>
          <p:nvPr>
            <p:ph idx="1" type="body"/>
          </p:nvPr>
        </p:nvSpPr>
        <p:spPr>
          <a:xfrm>
            <a:off x="1141400" y="2325668"/>
            <a:ext cx="9906000" cy="29745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sz="2000"/>
              <a:t>W</a:t>
            </a:r>
            <a:r>
              <a:rPr lang="en-US" sz="2000"/>
              <a:t>e were able to change user’s emotion from anger to happiness.</a:t>
            </a:r>
            <a:endParaRPr sz="2000"/>
          </a:p>
          <a:p>
            <a:pPr indent="0" lvl="0" marL="0" rtl="0" algn="l">
              <a:lnSpc>
                <a:spcPct val="100000"/>
              </a:lnSpc>
              <a:spcBef>
                <a:spcPts val="1000"/>
              </a:spcBef>
              <a:spcAft>
                <a:spcPts val="0"/>
              </a:spcAft>
              <a:buNone/>
            </a:pPr>
            <a:r>
              <a:rPr lang="en-US" sz="2000"/>
              <a:t>Out of 20 we were able to </a:t>
            </a:r>
            <a:r>
              <a:rPr lang="en-US" sz="2000"/>
              <a:t>change 8 of angry user to happy</a:t>
            </a:r>
            <a:endParaRPr sz="2000"/>
          </a:p>
          <a:p>
            <a:pPr indent="0" lvl="0" marL="0" rtl="0" algn="l">
              <a:lnSpc>
                <a:spcPct val="100000"/>
              </a:lnSpc>
              <a:spcBef>
                <a:spcPts val="10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3"/>
          <p:cNvSpPr txBox="1"/>
          <p:nvPr>
            <p:ph type="title"/>
          </p:nvPr>
        </p:nvSpPr>
        <p:spPr>
          <a:xfrm>
            <a:off x="1141425" y="618522"/>
            <a:ext cx="9906000" cy="762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600"/>
              <a:buFont typeface="Twentieth Century"/>
              <a:buNone/>
            </a:pPr>
            <a:r>
              <a:rPr lang="en-US"/>
              <a:t>EVALUATION</a:t>
            </a:r>
            <a:endParaRPr/>
          </a:p>
        </p:txBody>
      </p:sp>
      <p:pic>
        <p:nvPicPr>
          <p:cNvPr id="497" name="Google Shape;497;p33"/>
          <p:cNvPicPr preferRelativeResize="0"/>
          <p:nvPr/>
        </p:nvPicPr>
        <p:blipFill>
          <a:blip r:embed="rId3">
            <a:alphaModFix/>
          </a:blip>
          <a:stretch>
            <a:fillRect/>
          </a:stretch>
        </p:blipFill>
        <p:spPr>
          <a:xfrm>
            <a:off x="1623775" y="1397820"/>
            <a:ext cx="1973774" cy="1235430"/>
          </a:xfrm>
          <a:prstGeom prst="rect">
            <a:avLst/>
          </a:prstGeom>
          <a:noFill/>
          <a:ln>
            <a:noFill/>
          </a:ln>
        </p:spPr>
      </p:pic>
      <p:pic>
        <p:nvPicPr>
          <p:cNvPr id="498" name="Google Shape;498;p33"/>
          <p:cNvPicPr preferRelativeResize="0"/>
          <p:nvPr/>
        </p:nvPicPr>
        <p:blipFill>
          <a:blip r:embed="rId4">
            <a:alphaModFix/>
          </a:blip>
          <a:stretch>
            <a:fillRect/>
          </a:stretch>
        </p:blipFill>
        <p:spPr>
          <a:xfrm>
            <a:off x="3764800" y="1397824"/>
            <a:ext cx="1973774" cy="1235425"/>
          </a:xfrm>
          <a:prstGeom prst="rect">
            <a:avLst/>
          </a:prstGeom>
          <a:noFill/>
          <a:ln>
            <a:noFill/>
          </a:ln>
        </p:spPr>
      </p:pic>
      <p:sp>
        <p:nvSpPr>
          <p:cNvPr id="499" name="Google Shape;499;p33"/>
          <p:cNvSpPr txBox="1"/>
          <p:nvPr/>
        </p:nvSpPr>
        <p:spPr>
          <a:xfrm>
            <a:off x="283225" y="1679100"/>
            <a:ext cx="11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100 % Angry</a:t>
            </a:r>
            <a:endParaRPr>
              <a:solidFill>
                <a:schemeClr val="lt1"/>
              </a:solidFill>
              <a:latin typeface="Twentieth Century"/>
              <a:ea typeface="Twentieth Century"/>
              <a:cs typeface="Twentieth Century"/>
              <a:sym typeface="Twentieth Century"/>
            </a:endParaRPr>
          </a:p>
        </p:txBody>
      </p:sp>
      <p:pic>
        <p:nvPicPr>
          <p:cNvPr id="500" name="Google Shape;500;p33"/>
          <p:cNvPicPr preferRelativeResize="0"/>
          <p:nvPr/>
        </p:nvPicPr>
        <p:blipFill rotWithShape="1">
          <a:blip r:embed="rId5">
            <a:alphaModFix/>
          </a:blip>
          <a:srcRect b="-20409" l="0" r="7063" t="0"/>
          <a:stretch/>
        </p:blipFill>
        <p:spPr>
          <a:xfrm>
            <a:off x="1662663" y="2903700"/>
            <a:ext cx="1896000" cy="1409350"/>
          </a:xfrm>
          <a:prstGeom prst="rect">
            <a:avLst/>
          </a:prstGeom>
          <a:noFill/>
          <a:ln>
            <a:noFill/>
          </a:ln>
        </p:spPr>
      </p:pic>
      <p:pic>
        <p:nvPicPr>
          <p:cNvPr id="501" name="Google Shape;501;p33"/>
          <p:cNvPicPr preferRelativeResize="0"/>
          <p:nvPr/>
        </p:nvPicPr>
        <p:blipFill>
          <a:blip r:embed="rId6">
            <a:alphaModFix/>
          </a:blip>
          <a:stretch>
            <a:fillRect/>
          </a:stretch>
        </p:blipFill>
        <p:spPr>
          <a:xfrm>
            <a:off x="3764800" y="2930674"/>
            <a:ext cx="1973775" cy="1235425"/>
          </a:xfrm>
          <a:prstGeom prst="rect">
            <a:avLst/>
          </a:prstGeom>
          <a:noFill/>
          <a:ln>
            <a:noFill/>
          </a:ln>
        </p:spPr>
      </p:pic>
      <p:sp>
        <p:nvSpPr>
          <p:cNvPr id="502" name="Google Shape;502;p33"/>
          <p:cNvSpPr txBox="1"/>
          <p:nvPr/>
        </p:nvSpPr>
        <p:spPr>
          <a:xfrm>
            <a:off x="283225" y="3273050"/>
            <a:ext cx="14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100 % Happy</a:t>
            </a:r>
            <a:endParaRPr>
              <a:solidFill>
                <a:schemeClr val="lt1"/>
              </a:solidFill>
              <a:latin typeface="Twentieth Century"/>
              <a:ea typeface="Twentieth Century"/>
              <a:cs typeface="Twentieth Century"/>
              <a:sym typeface="Twentieth Century"/>
            </a:endParaRPr>
          </a:p>
        </p:txBody>
      </p:sp>
      <p:pic>
        <p:nvPicPr>
          <p:cNvPr id="503" name="Google Shape;503;p33"/>
          <p:cNvPicPr preferRelativeResize="0"/>
          <p:nvPr/>
        </p:nvPicPr>
        <p:blipFill>
          <a:blip r:embed="rId7">
            <a:alphaModFix/>
          </a:blip>
          <a:stretch>
            <a:fillRect/>
          </a:stretch>
        </p:blipFill>
        <p:spPr>
          <a:xfrm>
            <a:off x="1662687" y="4313049"/>
            <a:ext cx="1895999" cy="1063174"/>
          </a:xfrm>
          <a:prstGeom prst="rect">
            <a:avLst/>
          </a:prstGeom>
          <a:noFill/>
          <a:ln>
            <a:noFill/>
          </a:ln>
        </p:spPr>
      </p:pic>
      <p:sp>
        <p:nvSpPr>
          <p:cNvPr id="504" name="Google Shape;504;p33"/>
          <p:cNvSpPr txBox="1"/>
          <p:nvPr/>
        </p:nvSpPr>
        <p:spPr>
          <a:xfrm>
            <a:off x="164725" y="4644538"/>
            <a:ext cx="14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50</a:t>
            </a:r>
            <a:r>
              <a:rPr lang="en-US">
                <a:solidFill>
                  <a:schemeClr val="lt1"/>
                </a:solidFill>
                <a:latin typeface="Twentieth Century"/>
                <a:ea typeface="Twentieth Century"/>
                <a:cs typeface="Twentieth Century"/>
                <a:sym typeface="Twentieth Century"/>
              </a:rPr>
              <a:t> % Happy</a:t>
            </a:r>
            <a:endParaRPr>
              <a:solidFill>
                <a:schemeClr val="lt1"/>
              </a:solidFill>
              <a:latin typeface="Twentieth Century"/>
              <a:ea typeface="Twentieth Century"/>
              <a:cs typeface="Twentieth Century"/>
              <a:sym typeface="Twentieth Century"/>
            </a:endParaRPr>
          </a:p>
        </p:txBody>
      </p:sp>
      <p:pic>
        <p:nvPicPr>
          <p:cNvPr id="505" name="Google Shape;505;p33"/>
          <p:cNvPicPr preferRelativeResize="0"/>
          <p:nvPr/>
        </p:nvPicPr>
        <p:blipFill rotWithShape="1">
          <a:blip r:embed="rId8">
            <a:alphaModFix/>
          </a:blip>
          <a:srcRect b="0" l="0" r="0" t="0"/>
          <a:stretch/>
        </p:blipFill>
        <p:spPr>
          <a:xfrm>
            <a:off x="1693525" y="5628952"/>
            <a:ext cx="1973775" cy="1107921"/>
          </a:xfrm>
          <a:prstGeom prst="rect">
            <a:avLst/>
          </a:prstGeom>
          <a:noFill/>
          <a:ln>
            <a:noFill/>
          </a:ln>
        </p:spPr>
      </p:pic>
      <p:sp>
        <p:nvSpPr>
          <p:cNvPr id="506" name="Google Shape;506;p33"/>
          <p:cNvSpPr txBox="1"/>
          <p:nvPr/>
        </p:nvSpPr>
        <p:spPr>
          <a:xfrm>
            <a:off x="164725" y="5982800"/>
            <a:ext cx="14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66</a:t>
            </a:r>
            <a:r>
              <a:rPr lang="en-US">
                <a:solidFill>
                  <a:schemeClr val="lt1"/>
                </a:solidFill>
                <a:latin typeface="Twentieth Century"/>
                <a:ea typeface="Twentieth Century"/>
                <a:cs typeface="Twentieth Century"/>
                <a:sym typeface="Twentieth Century"/>
              </a:rPr>
              <a:t> % Anger</a:t>
            </a:r>
            <a:endParaRPr>
              <a:solidFill>
                <a:schemeClr val="lt1"/>
              </a:solidFill>
              <a:latin typeface="Twentieth Century"/>
              <a:ea typeface="Twentieth Century"/>
              <a:cs typeface="Twentieth Century"/>
              <a:sym typeface="Twentieth Century"/>
            </a:endParaRPr>
          </a:p>
        </p:txBody>
      </p:sp>
      <p:sp>
        <p:nvSpPr>
          <p:cNvPr id="507" name="Google Shape;507;p33"/>
          <p:cNvSpPr txBox="1"/>
          <p:nvPr/>
        </p:nvSpPr>
        <p:spPr>
          <a:xfrm>
            <a:off x="10499425" y="1921038"/>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lt1"/>
                </a:solidFill>
                <a:latin typeface="Twentieth Century"/>
                <a:ea typeface="Twentieth Century"/>
                <a:cs typeface="Twentieth Century"/>
                <a:sym typeface="Twentieth Century"/>
              </a:rPr>
              <a:t>100 % Angry</a:t>
            </a:r>
            <a:endParaRPr>
              <a:latin typeface="Twentieth Century"/>
              <a:ea typeface="Twentieth Century"/>
              <a:cs typeface="Twentieth Century"/>
              <a:sym typeface="Twentieth Century"/>
            </a:endParaRPr>
          </a:p>
        </p:txBody>
      </p:sp>
      <p:pic>
        <p:nvPicPr>
          <p:cNvPr id="508" name="Google Shape;508;p33"/>
          <p:cNvPicPr preferRelativeResize="0"/>
          <p:nvPr/>
        </p:nvPicPr>
        <p:blipFill>
          <a:blip r:embed="rId9">
            <a:alphaModFix/>
          </a:blip>
          <a:stretch>
            <a:fillRect/>
          </a:stretch>
        </p:blipFill>
        <p:spPr>
          <a:xfrm>
            <a:off x="8185949" y="1397813"/>
            <a:ext cx="2197072" cy="1235425"/>
          </a:xfrm>
          <a:prstGeom prst="rect">
            <a:avLst/>
          </a:prstGeom>
          <a:noFill/>
          <a:ln>
            <a:noFill/>
          </a:ln>
        </p:spPr>
      </p:pic>
      <p:pic>
        <p:nvPicPr>
          <p:cNvPr id="509" name="Google Shape;509;p33"/>
          <p:cNvPicPr preferRelativeResize="0"/>
          <p:nvPr/>
        </p:nvPicPr>
        <p:blipFill>
          <a:blip r:embed="rId10">
            <a:alphaModFix/>
          </a:blip>
          <a:stretch>
            <a:fillRect/>
          </a:stretch>
        </p:blipFill>
        <p:spPr>
          <a:xfrm>
            <a:off x="5905825" y="1397824"/>
            <a:ext cx="2163714" cy="1235425"/>
          </a:xfrm>
          <a:prstGeom prst="rect">
            <a:avLst/>
          </a:prstGeom>
          <a:noFill/>
          <a:ln>
            <a:noFill/>
          </a:ln>
        </p:spPr>
      </p:pic>
      <p:pic>
        <p:nvPicPr>
          <p:cNvPr id="510" name="Google Shape;510;p33"/>
          <p:cNvPicPr preferRelativeResize="0"/>
          <p:nvPr/>
        </p:nvPicPr>
        <p:blipFill>
          <a:blip r:embed="rId11">
            <a:alphaModFix/>
          </a:blip>
          <a:stretch>
            <a:fillRect/>
          </a:stretch>
        </p:blipFill>
        <p:spPr>
          <a:xfrm>
            <a:off x="8185950" y="2807937"/>
            <a:ext cx="2197075" cy="1242132"/>
          </a:xfrm>
          <a:prstGeom prst="rect">
            <a:avLst/>
          </a:prstGeom>
          <a:noFill/>
          <a:ln>
            <a:noFill/>
          </a:ln>
        </p:spPr>
      </p:pic>
      <p:sp>
        <p:nvSpPr>
          <p:cNvPr id="511" name="Google Shape;511;p33"/>
          <p:cNvSpPr txBox="1"/>
          <p:nvPr/>
        </p:nvSpPr>
        <p:spPr>
          <a:xfrm>
            <a:off x="10499425" y="3105163"/>
            <a:ext cx="15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77</a:t>
            </a:r>
            <a:r>
              <a:rPr lang="en-US">
                <a:solidFill>
                  <a:schemeClr val="lt1"/>
                </a:solidFill>
                <a:latin typeface="Twentieth Century"/>
                <a:ea typeface="Twentieth Century"/>
                <a:cs typeface="Twentieth Century"/>
                <a:sym typeface="Twentieth Century"/>
              </a:rPr>
              <a:t>% Angry</a:t>
            </a:r>
            <a:endParaRPr>
              <a:latin typeface="Twentieth Century"/>
              <a:ea typeface="Twentieth Century"/>
              <a:cs typeface="Twentieth Century"/>
              <a:sym typeface="Twentieth Century"/>
            </a:endParaRPr>
          </a:p>
        </p:txBody>
      </p:sp>
      <p:pic>
        <p:nvPicPr>
          <p:cNvPr id="512" name="Google Shape;512;p33"/>
          <p:cNvPicPr preferRelativeResize="0"/>
          <p:nvPr/>
        </p:nvPicPr>
        <p:blipFill rotWithShape="1">
          <a:blip r:embed="rId12">
            <a:alphaModFix/>
          </a:blip>
          <a:srcRect b="19675" l="0" r="50627" t="43698"/>
          <a:stretch/>
        </p:blipFill>
        <p:spPr>
          <a:xfrm>
            <a:off x="8302350" y="4644550"/>
            <a:ext cx="2197075" cy="916801"/>
          </a:xfrm>
          <a:prstGeom prst="rect">
            <a:avLst/>
          </a:prstGeom>
          <a:noFill/>
          <a:ln>
            <a:noFill/>
          </a:ln>
        </p:spPr>
      </p:pic>
      <p:sp>
        <p:nvSpPr>
          <p:cNvPr id="513" name="Google Shape;513;p33"/>
          <p:cNvSpPr txBox="1"/>
          <p:nvPr/>
        </p:nvSpPr>
        <p:spPr>
          <a:xfrm>
            <a:off x="10663225" y="4769725"/>
            <a:ext cx="169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Twentieth Century"/>
                <a:ea typeface="Twentieth Century"/>
                <a:cs typeface="Twentieth Century"/>
                <a:sym typeface="Twentieth Century"/>
              </a:rPr>
              <a:t>81.8% Anger</a:t>
            </a:r>
            <a:endParaRPr>
              <a:solidFill>
                <a:schemeClr val="lt1"/>
              </a:solidFill>
              <a:latin typeface="Twentieth Century"/>
              <a:ea typeface="Twentieth Century"/>
              <a:cs typeface="Twentieth Century"/>
              <a:sym typeface="Twentieth Centur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34"/>
          <p:cNvSpPr txBox="1"/>
          <p:nvPr>
            <p:ph type="title"/>
          </p:nvPr>
        </p:nvSpPr>
        <p:spPr>
          <a:xfrm>
            <a:off x="1141425" y="618522"/>
            <a:ext cx="9906000" cy="7734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CHALLENGES FACED IN DEVELOPMENT PROCESS</a:t>
            </a:r>
            <a:endParaRPr/>
          </a:p>
        </p:txBody>
      </p:sp>
      <p:sp>
        <p:nvSpPr>
          <p:cNvPr id="519" name="Google Shape;519;p34"/>
          <p:cNvSpPr txBox="1"/>
          <p:nvPr>
            <p:ph idx="1" type="body"/>
          </p:nvPr>
        </p:nvSpPr>
        <p:spPr>
          <a:xfrm>
            <a:off x="1141400" y="2173278"/>
            <a:ext cx="9906000" cy="2563800"/>
          </a:xfrm>
          <a:prstGeom prst="rect">
            <a:avLst/>
          </a:prstGeom>
        </p:spPr>
        <p:txBody>
          <a:bodyPr anchorCtr="0" anchor="t" bIns="45700" lIns="91425" spcFirstLastPara="1" rIns="91425" wrap="square" tIns="45700">
            <a:normAutofit/>
          </a:bodyPr>
          <a:lstStyle/>
          <a:p>
            <a:pPr indent="-346075" lvl="0" marL="457200" rtl="0" algn="l">
              <a:lnSpc>
                <a:spcPct val="110000"/>
              </a:lnSpc>
              <a:spcBef>
                <a:spcPts val="1000"/>
              </a:spcBef>
              <a:spcAft>
                <a:spcPts val="0"/>
              </a:spcAft>
              <a:buSzPts val="1850"/>
              <a:buChar char="●"/>
            </a:pPr>
            <a:r>
              <a:rPr lang="en-US" sz="2000"/>
              <a:t>Running videos on autoplay without being muted.</a:t>
            </a:r>
            <a:endParaRPr sz="2000"/>
          </a:p>
          <a:p>
            <a:pPr indent="-346075" lvl="0" marL="457200" rtl="0" algn="l">
              <a:lnSpc>
                <a:spcPct val="110000"/>
              </a:lnSpc>
              <a:spcBef>
                <a:spcPts val="0"/>
              </a:spcBef>
              <a:spcAft>
                <a:spcPts val="0"/>
              </a:spcAft>
              <a:buSzPts val="1850"/>
              <a:buChar char="●"/>
            </a:pPr>
            <a:r>
              <a:rPr lang="en-US" sz="2000"/>
              <a:t>Getting values passed from Javascript to Python. </a:t>
            </a:r>
            <a:endParaRPr sz="2000"/>
          </a:p>
          <a:p>
            <a:pPr indent="-346075" lvl="0" marL="457200" rtl="0" algn="l">
              <a:lnSpc>
                <a:spcPct val="110000"/>
              </a:lnSpc>
              <a:spcBef>
                <a:spcPts val="0"/>
              </a:spcBef>
              <a:spcAft>
                <a:spcPts val="0"/>
              </a:spcAft>
              <a:buSzPts val="1850"/>
              <a:buChar char="●"/>
            </a:pPr>
            <a:r>
              <a:rPr lang="en-US" sz="2000"/>
              <a:t>Getting browser tab to close after intervention finished.</a:t>
            </a:r>
            <a:endParaRPr sz="2000"/>
          </a:p>
          <a:p>
            <a:pPr indent="-346075" lvl="0" marL="457200" rtl="0" algn="l">
              <a:lnSpc>
                <a:spcPct val="110000"/>
              </a:lnSpc>
              <a:spcBef>
                <a:spcPts val="0"/>
              </a:spcBef>
              <a:spcAft>
                <a:spcPts val="0"/>
              </a:spcAft>
              <a:buSzPts val="1850"/>
              <a:buChar char="●"/>
            </a:pPr>
            <a:r>
              <a:rPr lang="en-US" sz="2000"/>
              <a:t>Setting final instructions for setup application that works for Mac OS and Windows OS.</a:t>
            </a:r>
            <a:endParaRPr sz="2000"/>
          </a:p>
          <a:p>
            <a:pPr indent="-346075" lvl="0" marL="457200" rtl="0" algn="l">
              <a:lnSpc>
                <a:spcPct val="110000"/>
              </a:lnSpc>
              <a:spcBef>
                <a:spcPts val="0"/>
              </a:spcBef>
              <a:spcAft>
                <a:spcPts val="0"/>
              </a:spcAft>
              <a:buSzPts val="1850"/>
              <a:buChar char="●"/>
            </a:pPr>
            <a:r>
              <a:rPr lang="en-US" sz="2000"/>
              <a:t>Collecting videos based on different situation (for this we used youtubedl.py application).</a:t>
            </a:r>
            <a:endParaRPr sz="2000"/>
          </a:p>
          <a:p>
            <a:pPr indent="0" lvl="0" marL="457200" rtl="0" algn="l">
              <a:lnSpc>
                <a:spcPct val="110000"/>
              </a:lnSpc>
              <a:spcBef>
                <a:spcPts val="10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5"/>
          <p:cNvSpPr txBox="1"/>
          <p:nvPr>
            <p:ph type="title"/>
          </p:nvPr>
        </p:nvSpPr>
        <p:spPr>
          <a:xfrm>
            <a:off x="1141425" y="618523"/>
            <a:ext cx="9906000" cy="1014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FUTURE ENHANCEMENT</a:t>
            </a:r>
            <a:endParaRPr/>
          </a:p>
        </p:txBody>
      </p:sp>
      <p:sp>
        <p:nvSpPr>
          <p:cNvPr id="525" name="Google Shape;525;p35"/>
          <p:cNvSpPr txBox="1"/>
          <p:nvPr>
            <p:ph idx="1" type="body"/>
          </p:nvPr>
        </p:nvSpPr>
        <p:spPr>
          <a:xfrm>
            <a:off x="1141400" y="2249476"/>
            <a:ext cx="9906000" cy="3167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In future </a:t>
            </a:r>
            <a:r>
              <a:rPr lang="en-US" sz="2000"/>
              <a:t>work we can adjust the code to detect other emotions limited to the subsets of emotions provided by EMOPY. </a:t>
            </a:r>
            <a:endParaRPr sz="2000"/>
          </a:p>
          <a:p>
            <a:pPr indent="0" lvl="0" marL="0" rtl="0" algn="l">
              <a:spcBef>
                <a:spcPts val="1000"/>
              </a:spcBef>
              <a:spcAft>
                <a:spcPts val="0"/>
              </a:spcAft>
              <a:buNone/>
            </a:pPr>
            <a:r>
              <a:rPr lang="en-US" sz="2000"/>
              <a:t>Change the intervention methods to include adding </a:t>
            </a:r>
            <a:endParaRPr sz="2000"/>
          </a:p>
          <a:p>
            <a:pPr indent="-346075" lvl="0" marL="457200" rtl="0" algn="l">
              <a:spcBef>
                <a:spcPts val="1000"/>
              </a:spcBef>
              <a:spcAft>
                <a:spcPts val="0"/>
              </a:spcAft>
              <a:buSzPts val="1850"/>
              <a:buAutoNum type="arabicPeriod"/>
            </a:pPr>
            <a:r>
              <a:rPr lang="en-US" sz="2000"/>
              <a:t>Intervention by Self talk</a:t>
            </a:r>
            <a:endParaRPr sz="2000"/>
          </a:p>
          <a:p>
            <a:pPr indent="-346075" lvl="0" marL="457200" rtl="0" algn="l">
              <a:spcBef>
                <a:spcPts val="0"/>
              </a:spcBef>
              <a:spcAft>
                <a:spcPts val="0"/>
              </a:spcAft>
              <a:buSzPts val="1850"/>
              <a:buAutoNum type="arabicPeriod"/>
            </a:pPr>
            <a:r>
              <a:rPr lang="en-US" sz="2000"/>
              <a:t>Intervention by playing an online game. </a:t>
            </a:r>
            <a:endParaRPr sz="2000"/>
          </a:p>
          <a:p>
            <a:pPr indent="-346075" lvl="0" marL="457200" rtl="0" algn="l">
              <a:spcBef>
                <a:spcPts val="0"/>
              </a:spcBef>
              <a:spcAft>
                <a:spcPts val="0"/>
              </a:spcAft>
              <a:buSzPts val="1850"/>
              <a:buAutoNum type="arabicPeriod"/>
            </a:pPr>
            <a:r>
              <a:rPr lang="en-US" sz="2000"/>
              <a:t>Intervention by listening a self playlist. </a:t>
            </a:r>
            <a:endParaRPr sz="2000"/>
          </a:p>
          <a:p>
            <a:pPr indent="-346075" lvl="0" marL="457200" rtl="0" algn="l">
              <a:spcBef>
                <a:spcPts val="0"/>
              </a:spcBef>
              <a:spcAft>
                <a:spcPts val="0"/>
              </a:spcAft>
              <a:buSzPts val="1850"/>
              <a:buAutoNum type="arabicPeriod"/>
            </a:pPr>
            <a:r>
              <a:rPr lang="en-US" sz="2000"/>
              <a:t>Intervention by creating a conversation.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6"/>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531" name="Google Shape;531;p36"/>
          <p:cNvSpPr txBox="1"/>
          <p:nvPr>
            <p:ph idx="1" type="body"/>
          </p:nvPr>
        </p:nvSpPr>
        <p:spPr>
          <a:xfrm>
            <a:off x="1141400" y="1827374"/>
            <a:ext cx="9906000" cy="3963900"/>
          </a:xfrm>
          <a:prstGeom prst="rect">
            <a:avLst/>
          </a:prstGeom>
        </p:spPr>
        <p:txBody>
          <a:bodyPr anchorCtr="0" anchor="t" bIns="45700" lIns="91425" spcFirstLastPara="1" rIns="91425" wrap="square" tIns="45700">
            <a:normAutofit fontScale="25000" lnSpcReduction="20000"/>
          </a:bodyPr>
          <a:lstStyle/>
          <a:p>
            <a:pPr indent="-355600" lvl="0" marL="457200" rtl="0" algn="l">
              <a:spcBef>
                <a:spcPts val="1000"/>
              </a:spcBef>
              <a:spcAft>
                <a:spcPts val="0"/>
              </a:spcAft>
              <a:buSzPct val="100000"/>
              <a:buChar char="●"/>
            </a:pPr>
            <a:r>
              <a:rPr lang="en-US" sz="8000"/>
              <a:t>In conclusion we feel like there is a lot more we could have done with this application, had we been given more </a:t>
            </a:r>
            <a:r>
              <a:rPr lang="en-US" sz="8000"/>
              <a:t>development</a:t>
            </a:r>
            <a:r>
              <a:rPr lang="en-US" sz="8000"/>
              <a:t> time. </a:t>
            </a:r>
            <a:endParaRPr sz="8000"/>
          </a:p>
          <a:p>
            <a:pPr indent="0" lvl="0" marL="457200" rtl="0" algn="l">
              <a:spcBef>
                <a:spcPts val="1000"/>
              </a:spcBef>
              <a:spcAft>
                <a:spcPts val="0"/>
              </a:spcAft>
              <a:buNone/>
            </a:pPr>
            <a:r>
              <a:t/>
            </a:r>
            <a:endParaRPr sz="8000"/>
          </a:p>
          <a:p>
            <a:pPr indent="-355600" lvl="0" marL="457200" rtl="0" algn="l">
              <a:spcBef>
                <a:spcPts val="1000"/>
              </a:spcBef>
              <a:spcAft>
                <a:spcPts val="0"/>
              </a:spcAft>
              <a:buSzPct val="100000"/>
              <a:buChar char="●"/>
            </a:pPr>
            <a:r>
              <a:rPr lang="en-US" sz="8000"/>
              <a:t>We ran into several hurdles along the way, but in the end came out with a working prototype that we are proud of.</a:t>
            </a:r>
            <a:endParaRPr sz="8000"/>
          </a:p>
          <a:p>
            <a:pPr indent="0" lvl="0" marL="457200" rtl="0" algn="l">
              <a:spcBef>
                <a:spcPts val="1000"/>
              </a:spcBef>
              <a:spcAft>
                <a:spcPts val="0"/>
              </a:spcAft>
              <a:buNone/>
            </a:pPr>
            <a:r>
              <a:t/>
            </a:r>
            <a:endParaRPr sz="8000"/>
          </a:p>
          <a:p>
            <a:pPr indent="-355600" lvl="0" marL="457200" rtl="0" algn="l">
              <a:spcBef>
                <a:spcPts val="1000"/>
              </a:spcBef>
              <a:spcAft>
                <a:spcPts val="0"/>
              </a:spcAft>
              <a:buSzPct val="100000"/>
              <a:buChar char="●"/>
            </a:pPr>
            <a:r>
              <a:rPr lang="en-US" sz="8000"/>
              <a:t>Would any of you be interested in having an application like this to use in your personal life or at work?</a:t>
            </a:r>
            <a:endParaRPr sz="8000"/>
          </a:p>
          <a:p>
            <a:pPr indent="0" lvl="0" marL="457200" rtl="0" algn="l">
              <a:spcBef>
                <a:spcPts val="1000"/>
              </a:spcBef>
              <a:spcAft>
                <a:spcPts val="0"/>
              </a:spcAft>
              <a:buNone/>
            </a:pPr>
            <a:r>
              <a:t/>
            </a:r>
            <a:endParaRPr sz="8000"/>
          </a:p>
          <a:p>
            <a:pPr indent="-355600" lvl="0" marL="457200" rtl="0" algn="l">
              <a:spcBef>
                <a:spcPts val="1000"/>
              </a:spcBef>
              <a:spcAft>
                <a:spcPts val="0"/>
              </a:spcAft>
              <a:buSzPct val="100000"/>
              <a:buChar char="●"/>
            </a:pPr>
            <a:r>
              <a:rPr lang="en-US" sz="8000"/>
              <a:t>Our code is available online at </a:t>
            </a:r>
            <a:r>
              <a:rPr lang="en-US" sz="8000" u="sng">
                <a:solidFill>
                  <a:schemeClr val="hlink"/>
                </a:solidFill>
                <a:hlinkClick r:id="rId3"/>
              </a:rPr>
              <a:t>https://github.com/WCU-CS-CooperLab/emopers.git</a:t>
            </a:r>
            <a:r>
              <a:rPr lang="en-US" sz="8000"/>
              <a:t> if anyone would like to look at it or try cloning and running the application.</a:t>
            </a:r>
            <a:endParaRPr sz="8000"/>
          </a:p>
          <a:p>
            <a:pPr indent="0" lvl="0" marL="457200" rtl="0" algn="l">
              <a:spcBef>
                <a:spcPts val="1000"/>
              </a:spcBef>
              <a:spcAft>
                <a:spcPts val="0"/>
              </a:spcAft>
              <a:buNone/>
            </a:pPr>
            <a:r>
              <a:rPr lang="en-US"/>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1141400" y="475273"/>
            <a:ext cx="9906000" cy="9714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lang="en-US"/>
              <a:t>INTRODUCTION</a:t>
            </a:r>
            <a:endParaRPr/>
          </a:p>
        </p:txBody>
      </p:sp>
      <p:sp>
        <p:nvSpPr>
          <p:cNvPr id="246" name="Google Shape;246;p20"/>
          <p:cNvSpPr txBox="1"/>
          <p:nvPr>
            <p:ph idx="1" type="body"/>
          </p:nvPr>
        </p:nvSpPr>
        <p:spPr>
          <a:xfrm>
            <a:off x="1141400" y="1754800"/>
            <a:ext cx="9906000" cy="4870500"/>
          </a:xfrm>
          <a:prstGeom prst="rect">
            <a:avLst/>
          </a:prstGeom>
          <a:noFill/>
          <a:ln>
            <a:noFill/>
          </a:ln>
        </p:spPr>
        <p:txBody>
          <a:bodyPr anchorCtr="0" anchor="t" bIns="45700" lIns="91425" spcFirstLastPara="1" rIns="91425" wrap="square" tIns="45700">
            <a:normAutofit fontScale="32500" lnSpcReduction="20000"/>
          </a:bodyPr>
          <a:lstStyle/>
          <a:p>
            <a:pPr indent="-228076" lvl="0" marL="228600" rtl="0" algn="l">
              <a:lnSpc>
                <a:spcPct val="120000"/>
              </a:lnSpc>
              <a:spcBef>
                <a:spcPts val="0"/>
              </a:spcBef>
              <a:spcAft>
                <a:spcPts val="0"/>
              </a:spcAft>
              <a:buSzPct val="109527"/>
              <a:buChar char="•"/>
            </a:pPr>
            <a:r>
              <a:rPr lang="en-US" sz="6297"/>
              <a:t>Our team has developed a single-page Python application which performs emotional intervention.</a:t>
            </a:r>
            <a:r>
              <a:rPr lang="en-US" sz="6297"/>
              <a:t>  </a:t>
            </a:r>
            <a:endParaRPr sz="6297"/>
          </a:p>
          <a:p>
            <a:pPr indent="0" lvl="0" marL="0" rtl="0" algn="l">
              <a:lnSpc>
                <a:spcPct val="120000"/>
              </a:lnSpc>
              <a:spcBef>
                <a:spcPts val="0"/>
              </a:spcBef>
              <a:spcAft>
                <a:spcPts val="0"/>
              </a:spcAft>
              <a:buNone/>
            </a:pPr>
            <a:r>
              <a:t/>
            </a:r>
            <a:endParaRPr sz="6297"/>
          </a:p>
          <a:p>
            <a:pPr indent="-212597" lvl="0" marL="228600" rtl="0" algn="l">
              <a:lnSpc>
                <a:spcPct val="120000"/>
              </a:lnSpc>
              <a:spcBef>
                <a:spcPts val="0"/>
              </a:spcBef>
              <a:spcAft>
                <a:spcPts val="0"/>
              </a:spcAft>
              <a:buSzPct val="97618"/>
              <a:buChar char="•"/>
            </a:pPr>
            <a:r>
              <a:rPr lang="en-US" sz="6297"/>
              <a:t>Our application runs EmoPy checking for the emotions Anger and Happiness. </a:t>
            </a:r>
            <a:endParaRPr sz="6297"/>
          </a:p>
          <a:p>
            <a:pPr indent="0" lvl="0" marL="0" rtl="0" algn="l">
              <a:lnSpc>
                <a:spcPct val="120000"/>
              </a:lnSpc>
              <a:spcBef>
                <a:spcPts val="0"/>
              </a:spcBef>
              <a:spcAft>
                <a:spcPts val="0"/>
              </a:spcAft>
              <a:buNone/>
            </a:pPr>
            <a:r>
              <a:t/>
            </a:r>
            <a:endParaRPr sz="6297"/>
          </a:p>
          <a:p>
            <a:pPr indent="-212597" lvl="0" marL="228600" rtl="0" algn="l">
              <a:lnSpc>
                <a:spcPct val="120000"/>
              </a:lnSpc>
              <a:spcBef>
                <a:spcPts val="0"/>
              </a:spcBef>
              <a:spcAft>
                <a:spcPts val="0"/>
              </a:spcAft>
              <a:buSzPct val="97618"/>
              <a:buChar char="•"/>
            </a:pPr>
            <a:r>
              <a:rPr lang="en-US" sz="6297"/>
              <a:t>We attempt to get the user’s mood to change from Anger to Happiness, after viewing a short (under 5 minutes ) video.</a:t>
            </a:r>
            <a:endParaRPr sz="6297"/>
          </a:p>
          <a:p>
            <a:pPr indent="0" lvl="0" marL="228600" rtl="0" algn="l">
              <a:lnSpc>
                <a:spcPct val="120000"/>
              </a:lnSpc>
              <a:spcBef>
                <a:spcPts val="0"/>
              </a:spcBef>
              <a:spcAft>
                <a:spcPts val="0"/>
              </a:spcAft>
              <a:buNone/>
            </a:pPr>
            <a:r>
              <a:t/>
            </a:r>
            <a:endParaRPr sz="6297"/>
          </a:p>
          <a:p>
            <a:pPr indent="-212597" lvl="0" marL="228600" rtl="0" algn="l">
              <a:lnSpc>
                <a:spcPct val="120000"/>
              </a:lnSpc>
              <a:spcBef>
                <a:spcPts val="0"/>
              </a:spcBef>
              <a:spcAft>
                <a:spcPts val="0"/>
              </a:spcAft>
              <a:buSzPct val="97618"/>
              <a:buChar char="•"/>
            </a:pPr>
            <a:r>
              <a:rPr lang="en-US" sz="6297"/>
              <a:t> After the video is finished we run a follow up E</a:t>
            </a:r>
            <a:r>
              <a:rPr lang="en-US" sz="6297"/>
              <a:t>moPy</a:t>
            </a:r>
            <a:r>
              <a:rPr lang="en-US" sz="6297"/>
              <a:t> evaluation to see if the intervention was successful (Anger      Happiness).</a:t>
            </a:r>
            <a:endParaRPr sz="6297"/>
          </a:p>
          <a:p>
            <a:pPr indent="0" lvl="0" marL="228600" rtl="0" algn="l">
              <a:lnSpc>
                <a:spcPct val="120000"/>
              </a:lnSpc>
              <a:spcBef>
                <a:spcPts val="0"/>
              </a:spcBef>
              <a:spcAft>
                <a:spcPts val="0"/>
              </a:spcAft>
              <a:buNone/>
            </a:pPr>
            <a:r>
              <a:t/>
            </a:r>
            <a:endParaRPr sz="3658"/>
          </a:p>
          <a:p>
            <a:pPr indent="0" lvl="0" marL="228600" rtl="0" algn="l">
              <a:lnSpc>
                <a:spcPct val="120000"/>
              </a:lnSpc>
              <a:spcBef>
                <a:spcPts val="0"/>
              </a:spcBef>
              <a:spcAft>
                <a:spcPts val="0"/>
              </a:spcAft>
              <a:buNone/>
            </a:pPr>
            <a:r>
              <a:t/>
            </a:r>
            <a:endParaRPr sz="3658"/>
          </a:p>
          <a:p>
            <a:pPr indent="0" lvl="0" marL="228600" rtl="0" algn="l">
              <a:lnSpc>
                <a:spcPct val="120000"/>
              </a:lnSpc>
              <a:spcBef>
                <a:spcPts val="1000"/>
              </a:spcBef>
              <a:spcAft>
                <a:spcPts val="0"/>
              </a:spcAft>
              <a:buNone/>
            </a:pPr>
            <a:r>
              <a:t/>
            </a:r>
            <a:endParaRPr/>
          </a:p>
          <a:p>
            <a:pPr indent="0" lvl="0" marL="685800" rtl="0" algn="l">
              <a:lnSpc>
                <a:spcPct val="120000"/>
              </a:lnSpc>
              <a:spcBef>
                <a:spcPts val="1000"/>
              </a:spcBef>
              <a:spcAft>
                <a:spcPts val="0"/>
              </a:spcAft>
              <a:buNone/>
            </a:pPr>
            <a:r>
              <a:t/>
            </a:r>
            <a:endParaRPr sz="1700">
              <a:solidFill>
                <a:srgbClr val="FFFFFF"/>
              </a:solidFill>
            </a:endParaRPr>
          </a:p>
          <a:p>
            <a:pPr indent="0" lvl="0" marL="685800" rtl="0" algn="l">
              <a:lnSpc>
                <a:spcPct val="120000"/>
              </a:lnSpc>
              <a:spcBef>
                <a:spcPts val="1000"/>
              </a:spcBef>
              <a:spcAft>
                <a:spcPts val="0"/>
              </a:spcAft>
              <a:buNone/>
            </a:pPr>
            <a:r>
              <a:t/>
            </a:r>
            <a:endParaRPr/>
          </a:p>
          <a:p>
            <a:pPr indent="0" lvl="0" marL="228600" rtl="0" algn="l">
              <a:lnSpc>
                <a:spcPct val="120000"/>
              </a:lnSpc>
              <a:spcBef>
                <a:spcPts val="1000"/>
              </a:spcBef>
              <a:spcAft>
                <a:spcPts val="0"/>
              </a:spcAft>
              <a:buNone/>
            </a:pPr>
            <a:r>
              <a:t/>
            </a:r>
            <a:endParaRPr/>
          </a:p>
        </p:txBody>
      </p:sp>
      <p:sp>
        <p:nvSpPr>
          <p:cNvPr id="247" name="Google Shape;247;p20"/>
          <p:cNvSpPr/>
          <p:nvPr/>
        </p:nvSpPr>
        <p:spPr>
          <a:xfrm>
            <a:off x="3766450" y="4655450"/>
            <a:ext cx="156900" cy="209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ctrTitle"/>
          </p:nvPr>
        </p:nvSpPr>
        <p:spPr>
          <a:xfrm>
            <a:off x="1700250" y="278792"/>
            <a:ext cx="8791500" cy="8283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 Technology Used</a:t>
            </a:r>
            <a:endParaRPr/>
          </a:p>
        </p:txBody>
      </p:sp>
      <p:sp>
        <p:nvSpPr>
          <p:cNvPr id="253" name="Google Shape;253;p21"/>
          <p:cNvSpPr txBox="1"/>
          <p:nvPr>
            <p:ph idx="1" type="subTitle"/>
          </p:nvPr>
        </p:nvSpPr>
        <p:spPr>
          <a:xfrm>
            <a:off x="1876425" y="1465825"/>
            <a:ext cx="8791500" cy="49080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t/>
            </a:r>
            <a:endParaRPr>
              <a:solidFill>
                <a:schemeClr val="lt1"/>
              </a:solidFill>
            </a:endParaRPr>
          </a:p>
          <a:p>
            <a:pPr indent="-355600" lvl="0" marL="457200" rtl="0" algn="l">
              <a:spcBef>
                <a:spcPts val="1000"/>
              </a:spcBef>
              <a:spcAft>
                <a:spcPts val="0"/>
              </a:spcAft>
              <a:buClr>
                <a:schemeClr val="lt1"/>
              </a:buClr>
              <a:buSzPct val="100000"/>
              <a:buChar char="●"/>
            </a:pPr>
            <a:r>
              <a:rPr lang="en-US" sz="8000">
                <a:solidFill>
                  <a:schemeClr val="lt1"/>
                </a:solidFill>
              </a:rPr>
              <a:t>Our application runs EmoPy’s </a:t>
            </a:r>
            <a:r>
              <a:rPr b="1" i="1" lang="en-US" sz="8000">
                <a:solidFill>
                  <a:schemeClr val="lt1"/>
                </a:solidFill>
              </a:rPr>
              <a:t>fermodel_example_webcam.py</a:t>
            </a:r>
            <a:r>
              <a:rPr lang="en-US" sz="8000">
                <a:solidFill>
                  <a:schemeClr val="lt1"/>
                </a:solidFill>
              </a:rPr>
              <a:t> on the back-end, to detect the user’s emotion through an image captured from their webcam.</a:t>
            </a:r>
            <a:endParaRPr sz="8000">
              <a:solidFill>
                <a:schemeClr val="lt1"/>
              </a:solidFill>
            </a:endParaRPr>
          </a:p>
          <a:p>
            <a:pPr indent="-355600" lvl="0" marL="457200" rtl="0" algn="l">
              <a:spcBef>
                <a:spcPts val="0"/>
              </a:spcBef>
              <a:spcAft>
                <a:spcPts val="0"/>
              </a:spcAft>
              <a:buClr>
                <a:schemeClr val="lt1"/>
              </a:buClr>
              <a:buSzPct val="100000"/>
              <a:buChar char="●"/>
            </a:pPr>
            <a:r>
              <a:rPr lang="en-US" sz="8000">
                <a:solidFill>
                  <a:schemeClr val="lt1"/>
                </a:solidFill>
              </a:rPr>
              <a:t>It uses a Python Framework called Flask, and displays a locally stored HTML file on the front-end.</a:t>
            </a:r>
            <a:endParaRPr sz="8000">
              <a:solidFill>
                <a:schemeClr val="lt1"/>
              </a:solidFill>
            </a:endParaRPr>
          </a:p>
          <a:p>
            <a:pPr indent="-355600" lvl="0" marL="457200" rtl="0" algn="l">
              <a:spcBef>
                <a:spcPts val="0"/>
              </a:spcBef>
              <a:spcAft>
                <a:spcPts val="0"/>
              </a:spcAft>
              <a:buClr>
                <a:schemeClr val="lt1"/>
              </a:buClr>
              <a:buSzPct val="100000"/>
              <a:buChar char="●"/>
            </a:pPr>
            <a:r>
              <a:rPr b="1" lang="en-US" sz="8000">
                <a:solidFill>
                  <a:schemeClr val="lt1"/>
                </a:solidFill>
              </a:rPr>
              <a:t>Flask</a:t>
            </a:r>
            <a:r>
              <a:rPr lang="en-US" sz="8000">
                <a:solidFill>
                  <a:schemeClr val="lt1"/>
                </a:solidFill>
              </a:rPr>
              <a:t> is a web application framework written in Python.</a:t>
            </a:r>
            <a:endParaRPr sz="8000">
              <a:solidFill>
                <a:schemeClr val="lt1"/>
              </a:solidFill>
            </a:endParaRPr>
          </a:p>
          <a:p>
            <a:pPr indent="-355600" lvl="0" marL="457200" rtl="0" algn="l">
              <a:spcBef>
                <a:spcPts val="0"/>
              </a:spcBef>
              <a:spcAft>
                <a:spcPts val="0"/>
              </a:spcAft>
              <a:buClr>
                <a:schemeClr val="lt1"/>
              </a:buClr>
              <a:buSzPct val="100000"/>
              <a:buChar char="●"/>
            </a:pPr>
            <a:r>
              <a:rPr lang="en-US" sz="8000">
                <a:solidFill>
                  <a:schemeClr val="lt1"/>
                </a:solidFill>
              </a:rPr>
              <a:t>Flask is based on the Werkzeug WSGI (Web Server Gateway Interface) toolkit and the Jinja2 Template Engine.</a:t>
            </a:r>
            <a:endParaRPr sz="8000">
              <a:solidFill>
                <a:schemeClr val="lt1"/>
              </a:solidFill>
            </a:endParaRPr>
          </a:p>
          <a:p>
            <a:pPr indent="-355600" lvl="0" marL="457200" rtl="0" algn="l">
              <a:spcBef>
                <a:spcPts val="0"/>
              </a:spcBef>
              <a:spcAft>
                <a:spcPts val="0"/>
              </a:spcAft>
              <a:buClr>
                <a:schemeClr val="lt1"/>
              </a:buClr>
              <a:buSzPct val="100000"/>
              <a:buChar char="●"/>
            </a:pPr>
            <a:r>
              <a:rPr lang="en-US" sz="8000">
                <a:solidFill>
                  <a:schemeClr val="lt1"/>
                </a:solidFill>
              </a:rPr>
              <a:t>Flask does app routing, allowing us to run various sections of our Python code based on the current url path. </a:t>
            </a:r>
            <a:endParaRPr sz="8000">
              <a:solidFill>
                <a:schemeClr val="lt1"/>
              </a:solidFill>
            </a:endParaRPr>
          </a:p>
          <a:p>
            <a:pPr indent="-355600" lvl="0" marL="457200" rtl="0" algn="l">
              <a:spcBef>
                <a:spcPts val="0"/>
              </a:spcBef>
              <a:spcAft>
                <a:spcPts val="0"/>
              </a:spcAft>
              <a:buClr>
                <a:schemeClr val="lt1"/>
              </a:buClr>
              <a:buSzPct val="100000"/>
              <a:buChar char="●"/>
            </a:pPr>
            <a:r>
              <a:rPr lang="en-US" sz="8000">
                <a:solidFill>
                  <a:schemeClr val="lt1"/>
                </a:solidFill>
              </a:rPr>
              <a:t>These paths are set within the JavaScript script and are based on where the user currently is, in the execution states of our program (follow-up/validation run, or shutdown.) .</a:t>
            </a:r>
            <a:endParaRPr sz="8000">
              <a:solidFill>
                <a:schemeClr val="lt1"/>
              </a:solidFill>
            </a:endParaRPr>
          </a:p>
          <a:p>
            <a:pPr indent="-355600" lvl="0" marL="457200" rtl="0" algn="l">
              <a:spcBef>
                <a:spcPts val="0"/>
              </a:spcBef>
              <a:spcAft>
                <a:spcPts val="0"/>
              </a:spcAft>
              <a:buClr>
                <a:schemeClr val="lt1"/>
              </a:buClr>
              <a:buSzPct val="100000"/>
              <a:buChar char="●"/>
            </a:pPr>
            <a:r>
              <a:rPr lang="en-US" sz="8000">
                <a:solidFill>
                  <a:schemeClr val="lt1"/>
                </a:solidFill>
              </a:rPr>
              <a:t>We pass values from our JavaScript code to our Python code using ajax POST calls. With Flask we can easily retrieve these posted values from within the Python script, allowing us to communicate between the Python file and JavaScipt script. </a:t>
            </a:r>
            <a:endParaRPr sz="8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141425" y="466121"/>
            <a:ext cx="9906000" cy="5763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APPLICATION PROCESS</a:t>
            </a:r>
            <a:endParaRPr/>
          </a:p>
        </p:txBody>
      </p:sp>
      <p:sp>
        <p:nvSpPr>
          <p:cNvPr id="259" name="Google Shape;259;p22"/>
          <p:cNvSpPr/>
          <p:nvPr/>
        </p:nvSpPr>
        <p:spPr>
          <a:xfrm>
            <a:off x="754767" y="3661661"/>
            <a:ext cx="1544700" cy="15597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txBox="1"/>
          <p:nvPr/>
        </p:nvSpPr>
        <p:spPr>
          <a:xfrm>
            <a:off x="743325" y="3988650"/>
            <a:ext cx="15447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Start Application</a:t>
            </a:r>
            <a:endParaRPr sz="2200">
              <a:solidFill>
                <a:srgbClr val="274E13"/>
              </a:solidFill>
              <a:latin typeface="Twentieth Century"/>
              <a:ea typeface="Twentieth Century"/>
              <a:cs typeface="Twentieth Century"/>
              <a:sym typeface="Twentieth Century"/>
            </a:endParaRPr>
          </a:p>
        </p:txBody>
      </p:sp>
      <p:sp>
        <p:nvSpPr>
          <p:cNvPr id="261" name="Google Shape;261;p22"/>
          <p:cNvSpPr/>
          <p:nvPr/>
        </p:nvSpPr>
        <p:spPr>
          <a:xfrm>
            <a:off x="6669588" y="3024830"/>
            <a:ext cx="1150200" cy="6858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6712563" y="4240950"/>
            <a:ext cx="1150200" cy="6858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txBox="1"/>
          <p:nvPr/>
        </p:nvSpPr>
        <p:spPr>
          <a:xfrm>
            <a:off x="6712577" y="3106125"/>
            <a:ext cx="1029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Happy</a:t>
            </a:r>
            <a:endParaRPr sz="2200">
              <a:solidFill>
                <a:srgbClr val="274E13"/>
              </a:solidFill>
              <a:latin typeface="Twentieth Century"/>
              <a:ea typeface="Twentieth Century"/>
              <a:cs typeface="Twentieth Century"/>
              <a:sym typeface="Twentieth Century"/>
            </a:endParaRPr>
          </a:p>
        </p:txBody>
      </p:sp>
      <p:sp>
        <p:nvSpPr>
          <p:cNvPr id="264" name="Google Shape;264;p22"/>
          <p:cNvSpPr txBox="1"/>
          <p:nvPr/>
        </p:nvSpPr>
        <p:spPr>
          <a:xfrm>
            <a:off x="6712563" y="4322250"/>
            <a:ext cx="1150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Anger</a:t>
            </a:r>
            <a:endParaRPr sz="2200">
              <a:solidFill>
                <a:srgbClr val="274E13"/>
              </a:solidFill>
              <a:latin typeface="Twentieth Century"/>
              <a:ea typeface="Twentieth Century"/>
              <a:cs typeface="Twentieth Century"/>
              <a:sym typeface="Twentieth Century"/>
            </a:endParaRPr>
          </a:p>
        </p:txBody>
      </p:sp>
      <p:sp>
        <p:nvSpPr>
          <p:cNvPr id="265" name="Google Shape;265;p22"/>
          <p:cNvSpPr/>
          <p:nvPr/>
        </p:nvSpPr>
        <p:spPr>
          <a:xfrm>
            <a:off x="8281050" y="4099775"/>
            <a:ext cx="1242900" cy="8619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txBox="1"/>
          <p:nvPr/>
        </p:nvSpPr>
        <p:spPr>
          <a:xfrm>
            <a:off x="8343454" y="4086275"/>
            <a:ext cx="1118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Show Video</a:t>
            </a:r>
            <a:endParaRPr sz="2200">
              <a:solidFill>
                <a:srgbClr val="274E13"/>
              </a:solidFill>
              <a:latin typeface="Twentieth Century"/>
              <a:ea typeface="Twentieth Century"/>
              <a:cs typeface="Twentieth Century"/>
              <a:sym typeface="Twentieth Century"/>
            </a:endParaRPr>
          </a:p>
        </p:txBody>
      </p:sp>
      <p:sp>
        <p:nvSpPr>
          <p:cNvPr id="267" name="Google Shape;267;p22"/>
          <p:cNvSpPr/>
          <p:nvPr/>
        </p:nvSpPr>
        <p:spPr>
          <a:xfrm>
            <a:off x="3030900" y="3639750"/>
            <a:ext cx="1544700" cy="15597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10382343" y="2720481"/>
            <a:ext cx="1544700" cy="15597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txBox="1"/>
          <p:nvPr/>
        </p:nvSpPr>
        <p:spPr>
          <a:xfrm>
            <a:off x="10458093" y="3069381"/>
            <a:ext cx="1446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Quit Application</a:t>
            </a:r>
            <a:endParaRPr sz="2200">
              <a:solidFill>
                <a:srgbClr val="274E13"/>
              </a:solidFill>
              <a:latin typeface="Twentieth Century"/>
              <a:ea typeface="Twentieth Century"/>
              <a:cs typeface="Twentieth Century"/>
              <a:sym typeface="Twentieth Century"/>
            </a:endParaRPr>
          </a:p>
        </p:txBody>
      </p:sp>
      <p:sp>
        <p:nvSpPr>
          <p:cNvPr id="270" name="Google Shape;270;p22"/>
          <p:cNvSpPr txBox="1"/>
          <p:nvPr/>
        </p:nvSpPr>
        <p:spPr>
          <a:xfrm>
            <a:off x="3042325" y="3743100"/>
            <a:ext cx="1544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Run EmoPy</a:t>
            </a:r>
            <a:endParaRPr sz="2200">
              <a:solidFill>
                <a:srgbClr val="274E13"/>
              </a:solidFill>
              <a:latin typeface="Twentieth Century"/>
              <a:ea typeface="Twentieth Century"/>
              <a:cs typeface="Twentieth Century"/>
              <a:sym typeface="Twentieth Century"/>
            </a:endParaRPr>
          </a:p>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In Background</a:t>
            </a:r>
            <a:endParaRPr sz="2200">
              <a:solidFill>
                <a:srgbClr val="274E13"/>
              </a:solidFill>
              <a:latin typeface="Twentieth Century"/>
              <a:ea typeface="Twentieth Century"/>
              <a:cs typeface="Twentieth Century"/>
              <a:sym typeface="Twentieth Century"/>
            </a:endParaRPr>
          </a:p>
        </p:txBody>
      </p:sp>
      <p:sp>
        <p:nvSpPr>
          <p:cNvPr id="271" name="Google Shape;271;p22"/>
          <p:cNvSpPr/>
          <p:nvPr/>
        </p:nvSpPr>
        <p:spPr>
          <a:xfrm>
            <a:off x="3138613" y="1166500"/>
            <a:ext cx="1359300" cy="13365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671600" y="2000525"/>
            <a:ext cx="1359300" cy="13365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4814863" y="2231975"/>
            <a:ext cx="1359300" cy="1336500"/>
          </a:xfrm>
          <a:prstGeom prst="ellipse">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txBox="1"/>
          <p:nvPr/>
        </p:nvSpPr>
        <p:spPr>
          <a:xfrm>
            <a:off x="1880850" y="2360975"/>
            <a:ext cx="940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274E13"/>
                </a:solidFill>
                <a:latin typeface="Twentieth Century"/>
                <a:ea typeface="Twentieth Century"/>
                <a:cs typeface="Twentieth Century"/>
                <a:sym typeface="Twentieth Century"/>
              </a:rPr>
              <a:t>Capture </a:t>
            </a:r>
            <a:br>
              <a:rPr lang="en-US" sz="1800">
                <a:solidFill>
                  <a:srgbClr val="274E13"/>
                </a:solidFill>
                <a:latin typeface="Twentieth Century"/>
                <a:ea typeface="Twentieth Century"/>
                <a:cs typeface="Twentieth Century"/>
                <a:sym typeface="Twentieth Century"/>
              </a:rPr>
            </a:br>
            <a:r>
              <a:rPr lang="en-US" sz="1800">
                <a:solidFill>
                  <a:srgbClr val="274E13"/>
                </a:solidFill>
                <a:latin typeface="Twentieth Century"/>
                <a:ea typeface="Twentieth Century"/>
                <a:cs typeface="Twentieth Century"/>
                <a:sym typeface="Twentieth Century"/>
              </a:rPr>
              <a:t>Image</a:t>
            </a:r>
            <a:endParaRPr sz="1800">
              <a:solidFill>
                <a:srgbClr val="274E13"/>
              </a:solidFill>
              <a:latin typeface="Twentieth Century"/>
              <a:ea typeface="Twentieth Century"/>
              <a:cs typeface="Twentieth Century"/>
              <a:sym typeface="Twentieth Century"/>
            </a:endParaRPr>
          </a:p>
        </p:txBody>
      </p:sp>
      <p:sp>
        <p:nvSpPr>
          <p:cNvPr id="275" name="Google Shape;275;p22"/>
          <p:cNvSpPr txBox="1"/>
          <p:nvPr/>
        </p:nvSpPr>
        <p:spPr>
          <a:xfrm>
            <a:off x="3347863" y="1355725"/>
            <a:ext cx="940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274E13"/>
                </a:solidFill>
                <a:latin typeface="Twentieth Century"/>
                <a:ea typeface="Twentieth Century"/>
                <a:cs typeface="Twentieth Century"/>
                <a:sym typeface="Twentieth Century"/>
              </a:rPr>
              <a:t>Match with DataSet</a:t>
            </a:r>
            <a:br>
              <a:rPr lang="en-US" sz="1800">
                <a:solidFill>
                  <a:srgbClr val="274E13"/>
                </a:solidFill>
                <a:latin typeface="Twentieth Century"/>
                <a:ea typeface="Twentieth Century"/>
                <a:cs typeface="Twentieth Century"/>
                <a:sym typeface="Twentieth Century"/>
              </a:rPr>
            </a:br>
            <a:endParaRPr sz="1800">
              <a:solidFill>
                <a:srgbClr val="274E13"/>
              </a:solidFill>
              <a:latin typeface="Twentieth Century"/>
              <a:ea typeface="Twentieth Century"/>
              <a:cs typeface="Twentieth Century"/>
              <a:sym typeface="Twentieth Century"/>
            </a:endParaRPr>
          </a:p>
        </p:txBody>
      </p:sp>
      <p:sp>
        <p:nvSpPr>
          <p:cNvPr id="276" name="Google Shape;276;p22"/>
          <p:cNvSpPr txBox="1"/>
          <p:nvPr/>
        </p:nvSpPr>
        <p:spPr>
          <a:xfrm>
            <a:off x="5024125" y="2530775"/>
            <a:ext cx="940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rgbClr val="274E13"/>
                </a:solidFill>
                <a:latin typeface="Twentieth Century"/>
                <a:ea typeface="Twentieth Century"/>
                <a:cs typeface="Twentieth Century"/>
                <a:sym typeface="Twentieth Century"/>
              </a:rPr>
              <a:t>Predict</a:t>
            </a:r>
            <a:br>
              <a:rPr lang="en-US" sz="1800">
                <a:solidFill>
                  <a:srgbClr val="274E13"/>
                </a:solidFill>
                <a:latin typeface="Twentieth Century"/>
                <a:ea typeface="Twentieth Century"/>
                <a:cs typeface="Twentieth Century"/>
                <a:sym typeface="Twentieth Century"/>
              </a:rPr>
            </a:br>
            <a:r>
              <a:rPr lang="en-US" sz="1800">
                <a:solidFill>
                  <a:srgbClr val="274E13"/>
                </a:solidFill>
                <a:latin typeface="Twentieth Century"/>
                <a:ea typeface="Twentieth Century"/>
                <a:cs typeface="Twentieth Century"/>
                <a:sym typeface="Twentieth Century"/>
              </a:rPr>
              <a:t>Emotion</a:t>
            </a:r>
            <a:endParaRPr sz="1800">
              <a:solidFill>
                <a:srgbClr val="274E13"/>
              </a:solidFill>
              <a:latin typeface="Twentieth Century"/>
              <a:ea typeface="Twentieth Century"/>
              <a:cs typeface="Twentieth Century"/>
              <a:sym typeface="Twentieth Century"/>
            </a:endParaRPr>
          </a:p>
        </p:txBody>
      </p:sp>
      <p:sp>
        <p:nvSpPr>
          <p:cNvPr id="277" name="Google Shape;277;p22"/>
          <p:cNvSpPr/>
          <p:nvPr/>
        </p:nvSpPr>
        <p:spPr>
          <a:xfrm>
            <a:off x="2299475" y="4295125"/>
            <a:ext cx="7314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22"/>
          <p:cNvCxnSpPr>
            <a:endCxn id="279" idx="1"/>
          </p:cNvCxnSpPr>
          <p:nvPr/>
        </p:nvCxnSpPr>
        <p:spPr>
          <a:xfrm>
            <a:off x="6223800" y="3520250"/>
            <a:ext cx="26400" cy="1073400"/>
          </a:xfrm>
          <a:prstGeom prst="straightConnector1">
            <a:avLst/>
          </a:prstGeom>
          <a:noFill/>
          <a:ln cap="flat" cmpd="sng" w="9525">
            <a:solidFill>
              <a:srgbClr val="D8FC68"/>
            </a:solidFill>
            <a:prstDash val="solid"/>
            <a:round/>
            <a:headEnd len="med" w="med" type="none"/>
            <a:tailEnd len="med" w="med" type="none"/>
          </a:ln>
        </p:spPr>
      </p:cxnSp>
      <p:sp>
        <p:nvSpPr>
          <p:cNvPr id="280" name="Google Shape;280;p22"/>
          <p:cNvSpPr/>
          <p:nvPr/>
        </p:nvSpPr>
        <p:spPr>
          <a:xfrm>
            <a:off x="4575600" y="4171025"/>
            <a:ext cx="16746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250200" y="3384350"/>
            <a:ext cx="4194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250200" y="4451150"/>
            <a:ext cx="4194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7850400" y="3155750"/>
            <a:ext cx="4194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9535200" y="3256625"/>
            <a:ext cx="8445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834951" y="2677825"/>
            <a:ext cx="2124900" cy="12930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7847400" y="5553563"/>
            <a:ext cx="2031000" cy="8565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txBox="1"/>
          <p:nvPr/>
        </p:nvSpPr>
        <p:spPr>
          <a:xfrm>
            <a:off x="7829350" y="5548275"/>
            <a:ext cx="2124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Continue Watching</a:t>
            </a:r>
            <a:r>
              <a:rPr lang="en-US" sz="2200">
                <a:solidFill>
                  <a:srgbClr val="274E13"/>
                </a:solidFill>
                <a:latin typeface="Twentieth Century"/>
                <a:ea typeface="Twentieth Century"/>
                <a:cs typeface="Twentieth Century"/>
                <a:sym typeface="Twentieth Century"/>
              </a:rPr>
              <a:t> Video</a:t>
            </a:r>
            <a:endParaRPr sz="2200">
              <a:solidFill>
                <a:srgbClr val="274E13"/>
              </a:solidFill>
              <a:latin typeface="Twentieth Century"/>
              <a:ea typeface="Twentieth Century"/>
              <a:cs typeface="Twentieth Century"/>
              <a:sym typeface="Twentieth Century"/>
            </a:endParaRPr>
          </a:p>
        </p:txBody>
      </p:sp>
      <p:sp>
        <p:nvSpPr>
          <p:cNvPr id="287" name="Google Shape;287;p22"/>
          <p:cNvSpPr/>
          <p:nvPr/>
        </p:nvSpPr>
        <p:spPr>
          <a:xfrm>
            <a:off x="8332750" y="4970450"/>
            <a:ext cx="208200" cy="400200"/>
          </a:xfrm>
          <a:prstGeom prst="downArrow">
            <a:avLst>
              <a:gd fmla="val 50000" name="adj1"/>
              <a:gd fmla="val 50000" name="adj2"/>
            </a:avLst>
          </a:prstGeom>
          <a:solidFill>
            <a:srgbClr val="D8FC68"/>
          </a:solidFill>
          <a:ln cap="flat" cmpd="sng" w="9525">
            <a:solidFill>
              <a:srgbClr val="D8FC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4009950" y="5216900"/>
            <a:ext cx="4530900" cy="229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3900825" y="5131400"/>
            <a:ext cx="285300" cy="2850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9878400" y="5840075"/>
            <a:ext cx="13593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11012050" y="4322250"/>
            <a:ext cx="285300" cy="1802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txBox="1"/>
          <p:nvPr/>
        </p:nvSpPr>
        <p:spPr>
          <a:xfrm>
            <a:off x="10096800" y="6125075"/>
            <a:ext cx="5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7FDA3"/>
                </a:solidFill>
                <a:latin typeface="Twentieth Century"/>
                <a:ea typeface="Twentieth Century"/>
                <a:cs typeface="Twentieth Century"/>
                <a:sym typeface="Twentieth Century"/>
              </a:rPr>
              <a:t>NO</a:t>
            </a:r>
            <a:endParaRPr>
              <a:solidFill>
                <a:srgbClr val="E7FDA3"/>
              </a:solidFill>
              <a:latin typeface="Twentieth Century"/>
              <a:ea typeface="Twentieth Century"/>
              <a:cs typeface="Twentieth Century"/>
              <a:sym typeface="Twentieth Century"/>
            </a:endParaRPr>
          </a:p>
        </p:txBody>
      </p:sp>
      <p:sp>
        <p:nvSpPr>
          <p:cNvPr id="293" name="Google Shape;293;p22"/>
          <p:cNvSpPr/>
          <p:nvPr/>
        </p:nvSpPr>
        <p:spPr>
          <a:xfrm>
            <a:off x="9134575" y="4974925"/>
            <a:ext cx="285300" cy="576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txBox="1"/>
          <p:nvPr/>
        </p:nvSpPr>
        <p:spPr>
          <a:xfrm>
            <a:off x="9424300" y="5089525"/>
            <a:ext cx="5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7FDA3"/>
                </a:solidFill>
                <a:latin typeface="Twentieth Century"/>
                <a:ea typeface="Twentieth Century"/>
                <a:cs typeface="Twentieth Century"/>
                <a:sym typeface="Twentieth Century"/>
              </a:rPr>
              <a:t>YES</a:t>
            </a:r>
            <a:endParaRPr>
              <a:solidFill>
                <a:srgbClr val="E7FDA3"/>
              </a:solidFill>
              <a:latin typeface="Twentieth Century"/>
              <a:ea typeface="Twentieth Century"/>
              <a:cs typeface="Twentieth Century"/>
              <a:sym typeface="Twentieth Century"/>
            </a:endParaRPr>
          </a:p>
        </p:txBody>
      </p:sp>
      <p:sp>
        <p:nvSpPr>
          <p:cNvPr id="295" name="Google Shape;295;p22"/>
          <p:cNvSpPr/>
          <p:nvPr/>
        </p:nvSpPr>
        <p:spPr>
          <a:xfrm>
            <a:off x="8767750" y="4960075"/>
            <a:ext cx="285300" cy="5763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txBox="1"/>
          <p:nvPr/>
        </p:nvSpPr>
        <p:spPr>
          <a:xfrm>
            <a:off x="5149350" y="5553575"/>
            <a:ext cx="16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E7FDA3"/>
                </a:solidFill>
                <a:latin typeface="Twentieth Century"/>
                <a:ea typeface="Twentieth Century"/>
                <a:cs typeface="Twentieth Century"/>
                <a:sym typeface="Twentieth Century"/>
              </a:rPr>
              <a:t>Validation Run</a:t>
            </a:r>
            <a:endParaRPr>
              <a:solidFill>
                <a:srgbClr val="E7FDA3"/>
              </a:solidFill>
              <a:latin typeface="Twentieth Century"/>
              <a:ea typeface="Twentieth Century"/>
              <a:cs typeface="Twentieth Century"/>
              <a:sym typeface="Twentieth Century"/>
            </a:endParaRPr>
          </a:p>
        </p:txBody>
      </p:sp>
      <p:sp>
        <p:nvSpPr>
          <p:cNvPr id="297" name="Google Shape;297;p22"/>
          <p:cNvSpPr/>
          <p:nvPr/>
        </p:nvSpPr>
        <p:spPr>
          <a:xfrm>
            <a:off x="8270350" y="2827125"/>
            <a:ext cx="1242900" cy="804000"/>
          </a:xfrm>
          <a:prstGeom prst="rect">
            <a:avLst/>
          </a:prstGeom>
          <a:solidFill>
            <a:srgbClr val="E7FDA3">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txBox="1"/>
          <p:nvPr/>
        </p:nvSpPr>
        <p:spPr>
          <a:xfrm>
            <a:off x="8332754" y="2746875"/>
            <a:ext cx="1118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74E13"/>
                </a:solidFill>
                <a:latin typeface="Twentieth Century"/>
                <a:ea typeface="Twentieth Century"/>
                <a:cs typeface="Twentieth Century"/>
                <a:sym typeface="Twentieth Century"/>
              </a:rPr>
              <a:t>Show Video</a:t>
            </a:r>
            <a:endParaRPr sz="2200">
              <a:solidFill>
                <a:srgbClr val="274E13"/>
              </a:solidFill>
              <a:latin typeface="Twentieth Century"/>
              <a:ea typeface="Twentieth Century"/>
              <a:cs typeface="Twentieth Century"/>
              <a:sym typeface="Twentieth Century"/>
            </a:endParaRPr>
          </a:p>
        </p:txBody>
      </p:sp>
      <p:sp>
        <p:nvSpPr>
          <p:cNvPr id="299" name="Google Shape;299;p22"/>
          <p:cNvSpPr/>
          <p:nvPr/>
        </p:nvSpPr>
        <p:spPr>
          <a:xfrm>
            <a:off x="7850400" y="4374950"/>
            <a:ext cx="419400" cy="2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3"/>
          <p:cNvSpPr txBox="1"/>
          <p:nvPr>
            <p:ph type="title"/>
          </p:nvPr>
        </p:nvSpPr>
        <p:spPr>
          <a:xfrm>
            <a:off x="1141425" y="618521"/>
            <a:ext cx="9906000" cy="71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 CASE 1</a:t>
            </a:r>
            <a:endParaRPr/>
          </a:p>
        </p:txBody>
      </p:sp>
      <p:sp>
        <p:nvSpPr>
          <p:cNvPr id="305" name="Google Shape;305;p23"/>
          <p:cNvSpPr txBox="1"/>
          <p:nvPr>
            <p:ph idx="1" type="body"/>
          </p:nvPr>
        </p:nvSpPr>
        <p:spPr>
          <a:xfrm>
            <a:off x="7866200" y="1194825"/>
            <a:ext cx="3461700" cy="4817400"/>
          </a:xfrm>
          <a:prstGeom prst="rect">
            <a:avLst/>
          </a:prstGeom>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100"/>
              <a:buFont typeface="Arial"/>
              <a:buNone/>
            </a:pPr>
            <a:r>
              <a:rPr lang="en-US" sz="2000"/>
              <a:t>If user is detected Happy in initial evaluation, we will display a video with a motivational message, and then exit.</a:t>
            </a:r>
            <a:endParaRPr sz="2000"/>
          </a:p>
        </p:txBody>
      </p:sp>
      <p:pic>
        <p:nvPicPr>
          <p:cNvPr id="306" name="Google Shape;306;p23"/>
          <p:cNvPicPr preferRelativeResize="0"/>
          <p:nvPr/>
        </p:nvPicPr>
        <p:blipFill rotWithShape="1">
          <a:blip r:embed="rId3">
            <a:alphaModFix/>
          </a:blip>
          <a:srcRect b="5909" l="0" r="0" t="14662"/>
          <a:stretch/>
        </p:blipFill>
        <p:spPr>
          <a:xfrm>
            <a:off x="854800" y="1468625"/>
            <a:ext cx="6759427" cy="3593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4"/>
          <p:cNvSpPr txBox="1"/>
          <p:nvPr>
            <p:ph type="title"/>
          </p:nvPr>
        </p:nvSpPr>
        <p:spPr>
          <a:xfrm>
            <a:off x="1141425" y="618521"/>
            <a:ext cx="9906000" cy="71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 CASE 2</a:t>
            </a:r>
            <a:endParaRPr/>
          </a:p>
        </p:txBody>
      </p:sp>
      <p:sp>
        <p:nvSpPr>
          <p:cNvPr id="312" name="Google Shape;312;p24"/>
          <p:cNvSpPr txBox="1"/>
          <p:nvPr>
            <p:ph idx="1" type="body"/>
          </p:nvPr>
        </p:nvSpPr>
        <p:spPr>
          <a:xfrm>
            <a:off x="7581350" y="1194825"/>
            <a:ext cx="3746400" cy="4817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sz="2000"/>
              <a:t> </a:t>
            </a:r>
            <a:r>
              <a:rPr lang="en-US" sz="2000"/>
              <a:t>If the user is detected as Angry, we intervene by playing a video (either funny videos, controlled breathing exercise or calming music) to see if we can induce positive change in the person’s affect.</a:t>
            </a:r>
            <a:endParaRPr sz="2000"/>
          </a:p>
          <a:p>
            <a:pPr indent="0" lvl="0" marL="685800" rtl="0" algn="l">
              <a:spcBef>
                <a:spcPts val="1000"/>
              </a:spcBef>
              <a:spcAft>
                <a:spcPts val="0"/>
              </a:spcAft>
              <a:buNone/>
            </a:pPr>
            <a:r>
              <a:t/>
            </a:r>
            <a:endParaRPr sz="2400"/>
          </a:p>
        </p:txBody>
      </p:sp>
      <p:pic>
        <p:nvPicPr>
          <p:cNvPr id="313" name="Google Shape;313;p24"/>
          <p:cNvPicPr preferRelativeResize="0"/>
          <p:nvPr>
            <p:ph idx="1" type="body"/>
          </p:nvPr>
        </p:nvPicPr>
        <p:blipFill rotWithShape="1">
          <a:blip r:embed="rId3">
            <a:alphaModFix/>
          </a:blip>
          <a:srcRect b="0" l="4733" r="4940" t="9189"/>
          <a:stretch/>
        </p:blipFill>
        <p:spPr>
          <a:xfrm>
            <a:off x="1141425" y="1821000"/>
            <a:ext cx="6069300" cy="321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5"/>
          <p:cNvSpPr txBox="1"/>
          <p:nvPr>
            <p:ph type="title"/>
          </p:nvPr>
        </p:nvSpPr>
        <p:spPr>
          <a:xfrm>
            <a:off x="1141425" y="618521"/>
            <a:ext cx="9906000" cy="71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 CASE 3</a:t>
            </a:r>
            <a:endParaRPr/>
          </a:p>
        </p:txBody>
      </p:sp>
      <p:sp>
        <p:nvSpPr>
          <p:cNvPr id="319" name="Google Shape;319;p25"/>
          <p:cNvSpPr txBox="1"/>
          <p:nvPr>
            <p:ph idx="1" type="body"/>
          </p:nvPr>
        </p:nvSpPr>
        <p:spPr>
          <a:xfrm>
            <a:off x="7471700" y="1194825"/>
            <a:ext cx="3856200" cy="3275400"/>
          </a:xfrm>
          <a:prstGeom prst="rect">
            <a:avLst/>
          </a:prstGeom>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lang="en-US" sz="1900"/>
              <a:t>After the first intervention</a:t>
            </a:r>
            <a:r>
              <a:rPr lang="en-US" sz="1900"/>
              <a:t>, we run the evaluation again to see if their emotion changed. If they are still angry then we ask user whether they want to continue watching video. If replied YES. We repeat the whole process until user quit or their emotion changed to Happy.</a:t>
            </a:r>
            <a:r>
              <a:rPr lang="en-US" sz="1500"/>
              <a:t> </a:t>
            </a:r>
            <a:endParaRPr sz="1500"/>
          </a:p>
        </p:txBody>
      </p:sp>
      <p:pic>
        <p:nvPicPr>
          <p:cNvPr id="320" name="Google Shape;320;p25"/>
          <p:cNvPicPr preferRelativeResize="0"/>
          <p:nvPr>
            <p:ph idx="1" type="body"/>
          </p:nvPr>
        </p:nvPicPr>
        <p:blipFill rotWithShape="1">
          <a:blip r:embed="rId3">
            <a:alphaModFix/>
          </a:blip>
          <a:srcRect b="70568" l="31897" r="31987" t="0"/>
          <a:stretch/>
        </p:blipFill>
        <p:spPr>
          <a:xfrm>
            <a:off x="7471800" y="4683050"/>
            <a:ext cx="3856200" cy="1661400"/>
          </a:xfrm>
          <a:prstGeom prst="rect">
            <a:avLst/>
          </a:prstGeom>
          <a:noFill/>
          <a:ln>
            <a:noFill/>
          </a:ln>
        </p:spPr>
      </p:pic>
      <p:pic>
        <p:nvPicPr>
          <p:cNvPr id="321" name="Google Shape;321;p25"/>
          <p:cNvPicPr preferRelativeResize="0"/>
          <p:nvPr/>
        </p:nvPicPr>
        <p:blipFill rotWithShape="1">
          <a:blip r:embed="rId4">
            <a:alphaModFix/>
          </a:blip>
          <a:srcRect b="10352" l="1610" r="-1609" t="16792"/>
          <a:stretch/>
        </p:blipFill>
        <p:spPr>
          <a:xfrm>
            <a:off x="517875" y="1271025"/>
            <a:ext cx="6526675" cy="4075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6"/>
          <p:cNvSpPr txBox="1"/>
          <p:nvPr>
            <p:ph type="title"/>
          </p:nvPr>
        </p:nvSpPr>
        <p:spPr>
          <a:xfrm>
            <a:off x="1012400" y="213175"/>
            <a:ext cx="6724800" cy="718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USE CASE 4</a:t>
            </a:r>
            <a:endParaRPr/>
          </a:p>
        </p:txBody>
      </p:sp>
      <p:sp>
        <p:nvSpPr>
          <p:cNvPr id="327" name="Google Shape;327;p26"/>
          <p:cNvSpPr txBox="1"/>
          <p:nvPr>
            <p:ph idx="1" type="body"/>
          </p:nvPr>
        </p:nvSpPr>
        <p:spPr>
          <a:xfrm>
            <a:off x="7737200" y="1076375"/>
            <a:ext cx="3461700" cy="3293700"/>
          </a:xfrm>
          <a:prstGeom prst="rect">
            <a:avLst/>
          </a:prstGeom>
        </p:spPr>
        <p:txBody>
          <a:bodyPr anchorCtr="0" anchor="t" bIns="45700" lIns="91425" spcFirstLastPara="1" rIns="91425" wrap="square" tIns="45700">
            <a:normAutofit fontScale="92500"/>
          </a:bodyPr>
          <a:lstStyle/>
          <a:p>
            <a:pPr indent="0" lvl="0" marL="0" rtl="0" algn="l">
              <a:spcBef>
                <a:spcPts val="1000"/>
              </a:spcBef>
              <a:spcAft>
                <a:spcPts val="0"/>
              </a:spcAft>
              <a:buClr>
                <a:schemeClr val="dk1"/>
              </a:buClr>
              <a:buSzPct val="50000"/>
              <a:buFont typeface="Arial"/>
              <a:buNone/>
            </a:pPr>
            <a:r>
              <a:rPr lang="en-US" sz="2200"/>
              <a:t>After the first intervention, we run the evaluation again to see if their emotion changed. If they are still angry then we ask user whether they want to continue watching video. If replied NO. We quit application.</a:t>
            </a:r>
            <a:r>
              <a:rPr lang="en-US" sz="1800"/>
              <a:t> </a:t>
            </a:r>
            <a:endParaRPr sz="1800"/>
          </a:p>
          <a:p>
            <a:pPr indent="0" lvl="0" marL="685800" rtl="0" algn="l">
              <a:spcBef>
                <a:spcPts val="1000"/>
              </a:spcBef>
              <a:spcAft>
                <a:spcPts val="0"/>
              </a:spcAft>
              <a:buNone/>
            </a:pPr>
            <a:r>
              <a:t/>
            </a:r>
            <a:endParaRPr/>
          </a:p>
        </p:txBody>
      </p:sp>
      <p:pic>
        <p:nvPicPr>
          <p:cNvPr id="328" name="Google Shape;328;p26"/>
          <p:cNvPicPr preferRelativeResize="0"/>
          <p:nvPr/>
        </p:nvPicPr>
        <p:blipFill rotWithShape="1">
          <a:blip r:embed="rId3">
            <a:alphaModFix/>
          </a:blip>
          <a:srcRect b="6442" l="0" r="0" t="14898"/>
          <a:stretch/>
        </p:blipFill>
        <p:spPr>
          <a:xfrm>
            <a:off x="568450" y="4044100"/>
            <a:ext cx="6771902" cy="2605751"/>
          </a:xfrm>
          <a:prstGeom prst="rect">
            <a:avLst/>
          </a:prstGeom>
          <a:noFill/>
          <a:ln>
            <a:noFill/>
          </a:ln>
        </p:spPr>
      </p:pic>
      <p:pic>
        <p:nvPicPr>
          <p:cNvPr id="329" name="Google Shape;329;p26"/>
          <p:cNvPicPr preferRelativeResize="0"/>
          <p:nvPr/>
        </p:nvPicPr>
        <p:blipFill rotWithShape="1">
          <a:blip r:embed="rId4">
            <a:alphaModFix/>
          </a:blip>
          <a:srcRect b="6955" l="0" r="0" t="14179"/>
          <a:stretch/>
        </p:blipFill>
        <p:spPr>
          <a:xfrm>
            <a:off x="568450" y="1076375"/>
            <a:ext cx="6724800" cy="302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7"/>
          <p:cNvSpPr txBox="1"/>
          <p:nvPr>
            <p:ph type="title"/>
          </p:nvPr>
        </p:nvSpPr>
        <p:spPr>
          <a:xfrm>
            <a:off x="1141425" y="618522"/>
            <a:ext cx="9906000" cy="806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PURPOSE</a:t>
            </a:r>
            <a:endParaRPr/>
          </a:p>
        </p:txBody>
      </p:sp>
      <p:sp>
        <p:nvSpPr>
          <p:cNvPr id="335" name="Google Shape;335;p27"/>
          <p:cNvSpPr txBox="1"/>
          <p:nvPr>
            <p:ph idx="1" type="body"/>
          </p:nvPr>
        </p:nvSpPr>
        <p:spPr>
          <a:xfrm>
            <a:off x="1072250" y="1500298"/>
            <a:ext cx="9906000" cy="3098700"/>
          </a:xfrm>
          <a:prstGeom prst="rect">
            <a:avLst/>
          </a:prstGeom>
        </p:spPr>
        <p:txBody>
          <a:bodyPr anchorCtr="0" anchor="t" bIns="45700" lIns="91425" spcFirstLastPara="1" rIns="91425" wrap="square" tIns="45700">
            <a:noAutofit/>
          </a:bodyPr>
          <a:lstStyle/>
          <a:p>
            <a:pPr indent="-349646" lvl="0" marL="457200" rtl="0" algn="just">
              <a:lnSpc>
                <a:spcPct val="100000"/>
              </a:lnSpc>
              <a:spcBef>
                <a:spcPts val="1000"/>
              </a:spcBef>
              <a:spcAft>
                <a:spcPts val="0"/>
              </a:spcAft>
              <a:buSzPts val="1906"/>
              <a:buChar char="●"/>
            </a:pPr>
            <a:r>
              <a:rPr lang="en-US" sz="2000"/>
              <a:t>Emotional intervention tool focusing on transforming emotional status anger to calm/happy. </a:t>
            </a:r>
            <a:endParaRPr sz="2000"/>
          </a:p>
          <a:p>
            <a:pPr indent="-349646" lvl="0" marL="457200" rtl="0" algn="just">
              <a:lnSpc>
                <a:spcPct val="100000"/>
              </a:lnSpc>
              <a:spcBef>
                <a:spcPts val="0"/>
              </a:spcBef>
              <a:spcAft>
                <a:spcPts val="0"/>
              </a:spcAft>
              <a:buSzPts val="1906"/>
              <a:buChar char="●"/>
            </a:pPr>
            <a:r>
              <a:rPr lang="en-US" sz="2000"/>
              <a:t>In a real world scenario this tool can be used in schools , work-place , etc.</a:t>
            </a:r>
            <a:endParaRPr sz="2000"/>
          </a:p>
          <a:p>
            <a:pPr indent="-349646" lvl="0" marL="457200" rtl="0" algn="just">
              <a:lnSpc>
                <a:spcPct val="100000"/>
              </a:lnSpc>
              <a:spcBef>
                <a:spcPts val="0"/>
              </a:spcBef>
              <a:spcAft>
                <a:spcPts val="0"/>
              </a:spcAft>
              <a:buSzPts val="1906"/>
              <a:buChar char="●"/>
            </a:pPr>
            <a:r>
              <a:rPr lang="en-US" sz="2000"/>
              <a:t>Research </a:t>
            </a:r>
            <a:r>
              <a:rPr lang="en-US" sz="2000"/>
              <a:t>shows</a:t>
            </a:r>
            <a:r>
              <a:rPr lang="en-US" sz="2000"/>
              <a:t> that explicit SEL interventions are effective in helping students develop social-emotional </a:t>
            </a:r>
            <a:r>
              <a:rPr lang="en-US" sz="2000"/>
              <a:t>competencies</a:t>
            </a:r>
            <a:r>
              <a:rPr lang="en-US" sz="2000"/>
              <a:t> and even boost academic achievement. </a:t>
            </a:r>
            <a:endParaRPr sz="2000"/>
          </a:p>
          <a:p>
            <a:pPr indent="-349646" lvl="0" marL="457200" rtl="0" algn="just">
              <a:lnSpc>
                <a:spcPct val="100000"/>
              </a:lnSpc>
              <a:spcBef>
                <a:spcPts val="0"/>
              </a:spcBef>
              <a:spcAft>
                <a:spcPts val="0"/>
              </a:spcAft>
              <a:buSzPts val="1906"/>
              <a:buChar char="●"/>
            </a:pPr>
            <a:r>
              <a:rPr lang="en-US" sz="2000"/>
              <a:t>Employees are 13% more productive when they are in a happy mood. </a:t>
            </a:r>
            <a:endParaRPr sz="2000"/>
          </a:p>
          <a:p>
            <a:pPr indent="-349646" lvl="0" marL="457200" rtl="0" algn="just">
              <a:lnSpc>
                <a:spcPct val="100000"/>
              </a:lnSpc>
              <a:spcBef>
                <a:spcPts val="0"/>
              </a:spcBef>
              <a:spcAft>
                <a:spcPts val="0"/>
              </a:spcAft>
              <a:buSzPts val="1906"/>
              <a:buChar char="●"/>
            </a:pPr>
            <a:r>
              <a:rPr lang="en-US" sz="2000"/>
              <a:t>Existing mood detection apps can use this model to help change the mood rather than just detecting a </a:t>
            </a:r>
            <a:r>
              <a:rPr lang="en-US" sz="2000"/>
              <a:t>person's</a:t>
            </a:r>
            <a:r>
              <a:rPr lang="en-US" sz="2000"/>
              <a:t> mood. </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